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98" r:id="rId4"/>
    <p:sldId id="301" r:id="rId5"/>
    <p:sldId id="281" r:id="rId6"/>
    <p:sldId id="300" r:id="rId7"/>
    <p:sldId id="303" r:id="rId8"/>
    <p:sldId id="302" r:id="rId9"/>
    <p:sldId id="299" r:id="rId10"/>
    <p:sldId id="288" r:id="rId11"/>
    <p:sldId id="308" r:id="rId12"/>
    <p:sldId id="278" r:id="rId13"/>
    <p:sldId id="283" r:id="rId14"/>
    <p:sldId id="309" r:id="rId15"/>
    <p:sldId id="31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158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4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27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8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92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228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83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991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332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460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7732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CE39-61AC-457A-9DE7-543725D5DD11}" type="datetimeFigureOut">
              <a:rPr lang="sr-Latn-RS" smtClean="0"/>
              <a:t>23.1.2021.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AA83-9935-4C0D-9EF6-892A94EB44C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977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8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440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Још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раним хришћанским временима, један византијски цар је рекао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“Величина једног народа не гледа се по броју тог народа ни по територији његовој, величина једног народа гледа се по томе, колико је тај народ изнедрио из себе </a:t>
            </a:r>
            <a:r>
              <a:rPr lang="ru-RU" sz="2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светитеља </a:t>
            </a:r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угодника б</a:t>
            </a:r>
            <a:r>
              <a:rPr lang="ru-RU" sz="2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ожијих”.</a:t>
            </a:r>
            <a:br>
              <a:rPr lang="ru-RU" sz="2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Ако би ово узели као мерило, онда српски народ јесте велики и Богом дани народ. Јер светородна лоза Немањића дала је велике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светитеље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просветитеље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и тиме српски народ привела Богу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богопознању.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Родоначалник српске државне идеје је Стефан Немања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(монашко име свети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Симеон), а духовни и интелектуални творац њен је Свети Сава.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sr-Latn-R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4275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1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Трново у Бугарској</a:t>
            </a:r>
          </a:p>
          <a:p>
            <a:r>
              <a:rPr lang="sr-Cyrl-R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(на повратку са ходочашћа из Свете земље Саву је смрт затекла у тадашњој бугарској престоници Трнову)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51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2011" y="0"/>
            <a:ext cx="56799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анастир Милешева</a:t>
            </a:r>
          </a:p>
          <a:p>
            <a:r>
              <a:rPr lang="sr-Cyrl-R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 Савине мошти из Трнова у манастир Милешеву је пренео његов нећак, краљ Владислав ).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675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6858000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135" y="210065"/>
            <a:ext cx="1182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Године 1594. на београдском брду Врачар, турски војсковођа Синан-паша сурово кажњава Србе. Те године банатски Срби су подигли устанак против турске власти. Лик српског великана ношен је на заставама. Као казну за ову буну у крви угашеној, Синан-паша је наредио да се мошти највећег српског светитеља донесу из манастира Милешеве, где су се налазиле преко 350 година, и спале. То је требало да уништи светитељев велики култ у народу, а са њим и све наде за ослобођење од </a:t>
            </a:r>
            <a:r>
              <a:rPr lang="ru-RU" dirty="0" smtClean="0">
                <a:solidFill>
                  <a:schemeClr val="bg1"/>
                </a:solidFill>
              </a:rPr>
              <a:t>Османлија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777" y="321276"/>
            <a:ext cx="48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Храм Светог Саве на Врачару у Београду.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98" y="0"/>
            <a:ext cx="46988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1" y="920621"/>
            <a:ext cx="3583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prstClr val="black"/>
                </a:solidFill>
              </a:rPr>
              <a:t>Значај који је свети Сава имао за свој народ је немерљив:</a:t>
            </a:r>
          </a:p>
          <a:p>
            <a:pPr marL="285750" indent="-285750">
              <a:buFontTx/>
              <a:buChar char="-"/>
            </a:pPr>
            <a:r>
              <a:rPr lang="sr-Cyrl-RS" b="1" dirty="0" smtClean="0">
                <a:solidFill>
                  <a:prstClr val="black"/>
                </a:solidFill>
              </a:rPr>
              <a:t>молитвама је исцељивао </a:t>
            </a:r>
            <a:r>
              <a:rPr lang="sr-Cyrl-RS" b="1" dirty="0">
                <a:solidFill>
                  <a:prstClr val="black"/>
                </a:solidFill>
              </a:rPr>
              <a:t>болесне. Са далеких путовања је доносио непознато биље и  мелеме свом народу. </a:t>
            </a:r>
            <a:endParaRPr lang="sr-Cyrl-RS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b="1" dirty="0">
                <a:solidFill>
                  <a:prstClr val="black"/>
                </a:solidFill>
              </a:rPr>
              <a:t>о</a:t>
            </a:r>
            <a:r>
              <a:rPr lang="sr-Cyrl-RS" b="1" dirty="0" smtClean="0">
                <a:solidFill>
                  <a:prstClr val="black"/>
                </a:solidFill>
              </a:rPr>
              <a:t>творио </a:t>
            </a:r>
            <a:r>
              <a:rPr lang="sr-Cyrl-RS" b="1" dirty="0">
                <a:solidFill>
                  <a:prstClr val="black"/>
                </a:solidFill>
              </a:rPr>
              <a:t>је прву болницу у манастиру </a:t>
            </a:r>
            <a:r>
              <a:rPr lang="sr-Cyrl-RS" b="1" dirty="0" smtClean="0">
                <a:solidFill>
                  <a:prstClr val="black"/>
                </a:solidFill>
              </a:rPr>
              <a:t>Студеници.</a:t>
            </a:r>
          </a:p>
          <a:p>
            <a:pPr marL="285750" indent="-285750">
              <a:buFontTx/>
              <a:buChar char="-"/>
            </a:pPr>
            <a:r>
              <a:rPr lang="sr-Cyrl-RS" b="1" dirty="0">
                <a:solidFill>
                  <a:prstClr val="black"/>
                </a:solidFill>
              </a:rPr>
              <a:t>ш</a:t>
            </a:r>
            <a:r>
              <a:rPr lang="sr-Cyrl-RS" b="1" dirty="0" smtClean="0">
                <a:solidFill>
                  <a:prstClr val="black"/>
                </a:solidFill>
              </a:rPr>
              <a:t>ирио </a:t>
            </a:r>
            <a:r>
              <a:rPr lang="sr-Cyrl-RS" b="1" dirty="0">
                <a:solidFill>
                  <a:prstClr val="black"/>
                </a:solidFill>
              </a:rPr>
              <a:t>је науку и писменост. Ходао је земљом и учио људе како да живе и раде</a:t>
            </a:r>
            <a:r>
              <a:rPr lang="sr-Cyrl-RS" b="1" dirty="0" smtClean="0">
                <a:solidFill>
                  <a:prstClr val="black"/>
                </a:solidFill>
              </a:rPr>
              <a:t>.</a:t>
            </a:r>
            <a:r>
              <a:rPr lang="sr-Cyrl-RS" b="1" dirty="0">
                <a:solidFill>
                  <a:prstClr val="black"/>
                </a:solidFill>
              </a:rPr>
              <a:t> </a:t>
            </a:r>
            <a:endParaRPr lang="sr-Cyrl-RS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b="1" dirty="0">
                <a:solidFill>
                  <a:prstClr val="black"/>
                </a:solidFill>
              </a:rPr>
              <a:t>г</a:t>
            </a:r>
            <a:r>
              <a:rPr lang="sr-Cyrl-RS" b="1" dirty="0" smtClean="0">
                <a:solidFill>
                  <a:prstClr val="black"/>
                </a:solidFill>
              </a:rPr>
              <a:t>радио </a:t>
            </a:r>
            <a:r>
              <a:rPr lang="sr-Cyrl-RS" b="1" dirty="0">
                <a:solidFill>
                  <a:prstClr val="black"/>
                </a:solidFill>
              </a:rPr>
              <a:t>је и обнављао цркве и </a:t>
            </a:r>
            <a:r>
              <a:rPr lang="sr-Cyrl-RS" b="1" dirty="0" smtClean="0">
                <a:solidFill>
                  <a:prstClr val="black"/>
                </a:solidFill>
              </a:rPr>
              <a:t>манастире.</a:t>
            </a:r>
          </a:p>
          <a:p>
            <a:pPr marL="285750" indent="-285750">
              <a:buFontTx/>
              <a:buChar char="-"/>
            </a:pPr>
            <a:r>
              <a:rPr lang="sr-Cyrl-RS" b="1" dirty="0">
                <a:solidFill>
                  <a:prstClr val="black"/>
                </a:solidFill>
              </a:rPr>
              <a:t>с</a:t>
            </a:r>
            <a:r>
              <a:rPr lang="sr-Cyrl-RS" b="1" dirty="0" smtClean="0">
                <a:solidFill>
                  <a:prstClr val="black"/>
                </a:solidFill>
              </a:rPr>
              <a:t>матра се оснивачем српске средњовековне књижевности.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prstClr val="black"/>
                </a:solidFill>
              </a:rPr>
              <a:t>п</a:t>
            </a:r>
            <a:r>
              <a:rPr lang="ru-RU" b="1" dirty="0" smtClean="0">
                <a:solidFill>
                  <a:prstClr val="black"/>
                </a:solidFill>
              </a:rPr>
              <a:t>остао је први српски архиепископ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9" y="0"/>
            <a:ext cx="83737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4718" y="173680"/>
            <a:ext cx="698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prstClr val="white"/>
                </a:solidFill>
              </a:rPr>
              <a:t>с</a:t>
            </a:r>
            <a:r>
              <a:rPr lang="sr-Cyrl-RS" dirty="0" smtClean="0">
                <a:solidFill>
                  <a:prstClr val="white"/>
                </a:solidFill>
              </a:rPr>
              <a:t>едиште прве српске цркве било је у манастиру </a:t>
            </a:r>
            <a:r>
              <a:rPr lang="sr-Cyrl-RS" sz="2800" dirty="0" smtClean="0">
                <a:solidFill>
                  <a:prstClr val="white"/>
                </a:solidFill>
              </a:rPr>
              <a:t>Жича</a:t>
            </a:r>
            <a:r>
              <a:rPr lang="sr-Cyrl-R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78" y="0"/>
            <a:ext cx="829962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031" y="3159113"/>
            <a:ext cx="698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prstClr val="white"/>
                </a:solidFill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031" y="1173893"/>
            <a:ext cx="3546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 Савином животу и делима постоји обимна библиографија, али је сећање на његов лик уписано и у колективно памћење и биће српског народа.</a:t>
            </a:r>
            <a:endParaRPr lang="sr-Cyrl-RS" dirty="0"/>
          </a:p>
          <a:p>
            <a:r>
              <a:rPr lang="sr-Cyrl-RS" dirty="0" smtClean="0"/>
              <a:t>Поред верских, културних и цивилизацијских темеља које је поставио Сава је остао  духовна вертикала свом народу ( симбол  пожртвованости, патриотизма и самоодрицања ).</a:t>
            </a:r>
          </a:p>
        </p:txBody>
      </p:sp>
    </p:spTree>
    <p:extLst>
      <p:ext uri="{BB962C8B-B14F-4D97-AF65-F5344CB8AC3E}">
        <p14:creationId xmlns:p14="http://schemas.microsoft.com/office/powerpoint/2010/main" val="25277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28727"/>
            <a:ext cx="5188528" cy="829273"/>
          </a:xfrm>
        </p:spPr>
        <p:txBody>
          <a:bodyPr>
            <a:normAutofit/>
          </a:bodyPr>
          <a:lstStyle/>
          <a:p>
            <a:r>
              <a:rPr lang="sr-Cyrl-RS" sz="2000" b="1" dirty="0">
                <a:latin typeface="Calibri" pitchFamily="34" charset="0"/>
                <a:cs typeface="Calibri" pitchFamily="34" charset="0"/>
              </a:rPr>
              <a:t>м</a:t>
            </a:r>
            <a:r>
              <a:rPr lang="sr-Cyrl-RS" sz="2000" b="1" dirty="0" smtClean="0">
                <a:latin typeface="Calibri" pitchFamily="34" charset="0"/>
                <a:cs typeface="Calibri" pitchFamily="34" charset="0"/>
              </a:rPr>
              <a:t>ајка – Ана</a:t>
            </a:r>
            <a:br>
              <a:rPr lang="sr-Cyrl-RS" sz="20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000" b="1" dirty="0" smtClean="0">
                <a:latin typeface="Calibri" pitchFamily="34" charset="0"/>
                <a:cs typeface="Calibri" pitchFamily="34" charset="0"/>
              </a:rPr>
              <a:t>( монашко име - Анастасија )</a:t>
            </a:r>
            <a:endParaRPr lang="sr-Latn-R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0"/>
            <a:ext cx="6165272" cy="6013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5772" y="6013960"/>
            <a:ext cx="4926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     </a:t>
            </a:r>
            <a:r>
              <a:rPr lang="sr-Cyrl-RS" sz="2000" b="1" dirty="0" smtClean="0"/>
              <a:t>отац </a:t>
            </a:r>
            <a:r>
              <a:rPr lang="sr-Cyrl-RS" sz="2000" b="1" dirty="0"/>
              <a:t>– велики </a:t>
            </a:r>
            <a:r>
              <a:rPr lang="sr-Cyrl-RS" sz="2000" b="1" dirty="0" smtClean="0"/>
              <a:t>жупан </a:t>
            </a:r>
            <a:r>
              <a:rPr lang="sr-Cyrl-RS" sz="2000" b="1" dirty="0"/>
              <a:t>Стефан </a:t>
            </a:r>
            <a:r>
              <a:rPr lang="sr-Cyrl-RS" sz="2000" b="1" dirty="0" smtClean="0"/>
              <a:t>Немања</a:t>
            </a:r>
          </a:p>
          <a:p>
            <a:r>
              <a:rPr lang="sr-Cyrl-RS" sz="2000" b="1" dirty="0" smtClean="0"/>
              <a:t>            ( монашко име – свети Симеон 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6728" cy="601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4360" y="6229403"/>
            <a:ext cx="390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Савини родитељи -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0"/>
            <a:ext cx="12344400" cy="6812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422" y="179774"/>
            <a:ext cx="1134350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манастирСтуденица </a:t>
            </a:r>
          </a:p>
          <a:p>
            <a:r>
              <a:rPr lang="sr-Cyrl-R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 манастир у коме се замонашио Савин отац, Стефан Немања и добио монашко име Симеон. Монах Симеон је преминуо у манастиру Хиландар, а његове мошти су пренете у манастир Студеницу, у коме се и данас налазе ).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5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092" y="225774"/>
            <a:ext cx="2831757" cy="69755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- Савина браћа</a:t>
            </a:r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-</a:t>
            </a:r>
            <a:endParaRPr lang="sr-Latn-R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36" y="923330"/>
            <a:ext cx="5756564" cy="59346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5349454" cy="5934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49" y="41473"/>
            <a:ext cx="406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Најстарији брат, Вукан, био је управник у Зети.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9849" y="0"/>
            <a:ext cx="506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Средњи брат, Стефан, је наследио оца и постао први крунисани краљ међу Немањићима, због чега је назван Првовенчани.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9455" y="1977081"/>
            <a:ext cx="1085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Поред два брата, Вукана и Стефана, </a:t>
            </a:r>
            <a:r>
              <a:rPr lang="sr-Cyrl-RS" dirty="0" smtClean="0"/>
              <a:t>Свети </a:t>
            </a:r>
            <a:r>
              <a:rPr lang="sr-Cyrl-RS" dirty="0" smtClean="0"/>
              <a:t>Сава је имао и три сестре.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1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30881"/>
            <a:ext cx="1219199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Рас </a:t>
            </a:r>
          </a:p>
          <a:p>
            <a:r>
              <a:rPr lang="sr-Cyrl-R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 место где је око 1175. године рођен трећи и најмлађи син Стефана Немање и Ане коме родитељи дадоше име Растко – скраћено од Растислав ).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0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6457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м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анастир Свети Пантелејмон</a:t>
            </a:r>
          </a:p>
          <a:p>
            <a:r>
              <a:rPr lang="sr-Cyrl-R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 с</a:t>
            </a:r>
            <a:r>
              <a:rPr lang="sr-Cyrl-R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 17 година Растко Немањић  бежи на Свету Гору. Замонашио се у руском манастиру Светог Пантелејмона. Ступивши у монашки ред добио је име Сава  и премештен у манастир Ватопед . Ту је остао седам година, а касније му се придружио  и отац , сада већ монах Симеон ).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Симеон  и  син Сава су наставили заједнички живот у манастиру.</a:t>
            </a:r>
            <a:endParaRPr 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136"/>
            <a:ext cx="121919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sr-Cyrl-RS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анастир Хиландар</a:t>
            </a:r>
          </a:p>
          <a:p>
            <a:r>
              <a:rPr lang="sr-Cyrl-R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 пошто на Светој Гори није било српских манастира, Сава је кренуо у Цариград да од цара тражи дозволу да изгради нови манастир на месту порушеног  Хеландариона. Цар је то одобрио, тако да Сава и Симеон граде манастир Хиландар. Хиландару је касније придотао 14 манастира и земља на којој је могло да живи још 200 калуђера ).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7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5146" y="224135"/>
            <a:ext cx="30521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Сава се враћа у Србију како би над моштима оца – светог Симеона помирио браћу, Стефана и Вукана, који су се сукобили око власти.</a:t>
            </a:r>
          </a:p>
          <a:p>
            <a:pPr algn="ctr"/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45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697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Још у раним хришћанским временима, један византијски цар је рекао:   “Величина једног народа не гледа се по броју тог народа ни по територији његовој, величина једног народа гледа се по томе, колико је тај народ изнедрио из себе светитеља и угодника божијих”.  Ако би ово узели као мерило, онда српски народ јесте велики и Богом дани народ. Јер светородна лоза Немањића дала је велике светитеље и просветитеље, и тиме српски народ привела Богу и богопознању.  Родоначалник српске државне идеје је Стефан Немања (монашко име свети Симеон), а духовни и интелектуални творац њен је Свети Сава. </vt:lpstr>
      <vt:lpstr>мајка – Ана ( монашко име - Анастасија )</vt:lpstr>
      <vt:lpstr>PowerPoint Presentation</vt:lpstr>
      <vt:lpstr>- Савина браћа-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Растко      Немањић</dc:title>
  <dc:creator>HP</dc:creator>
  <cp:lastModifiedBy>Dusan Lukic</cp:lastModifiedBy>
  <cp:revision>45</cp:revision>
  <dcterms:created xsi:type="dcterms:W3CDTF">2020-01-05T01:28:56Z</dcterms:created>
  <dcterms:modified xsi:type="dcterms:W3CDTF">2021-01-23T12:25:12Z</dcterms:modified>
</cp:coreProperties>
</file>