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9" r:id="rId6"/>
    <p:sldId id="260" r:id="rId7"/>
    <p:sldId id="261" r:id="rId8"/>
    <p:sldId id="273" r:id="rId9"/>
    <p:sldId id="262" r:id="rId10"/>
    <p:sldId id="263" r:id="rId11"/>
    <p:sldId id="264" r:id="rId12"/>
    <p:sldId id="270" r:id="rId13"/>
    <p:sldId id="265" r:id="rId14"/>
    <p:sldId id="266" r:id="rId15"/>
    <p:sldId id="274" r:id="rId16"/>
    <p:sldId id="26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83" d="100"/>
          <a:sy n="83" d="100"/>
        </p:scale>
        <p:origin x="1454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44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C8EF91-2B60-4457-BDD7-BF386278DCAD}" type="datetimeFigureOut">
              <a:rPr lang="en-US" smtClean="0"/>
              <a:pPr/>
              <a:t>6/16/2021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B71FB8-52B6-44E9-AF2A-1E04BCD412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24A389-B1A7-4D57-8BD5-46A414162707}" type="datetimeFigureOut">
              <a:rPr lang="en-US" smtClean="0"/>
              <a:pPr/>
              <a:t>6/16/2021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2C6192-5E9D-4875-8A0B-3CC55A0E4B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C6192-5E9D-4875-8A0B-3CC55A0E4B46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C6192-5E9D-4875-8A0B-3CC55A0E4B46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C6192-5E9D-4875-8A0B-3CC55A0E4B46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pn.gov.rs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letnjaucionicaposlerekonstrukcij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lack-board-ppt-ppt-backgrounds-powerpoin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УПИС У СРЕДЊЕ ШКОЛЕ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762000"/>
          </a:xfrm>
        </p:spPr>
        <p:txBody>
          <a:bodyPr>
            <a:normAutofit/>
          </a:bodyPr>
          <a:lstStyle/>
          <a:p>
            <a:r>
              <a:rPr lang="sr-Cyrl-RS" sz="2800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  <a:cs typeface="Times New Roman" pitchFamily="18" charset="0"/>
              </a:rPr>
              <a:t>ШКОЛСКА 20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  <a:cs typeface="Times New Roman" pitchFamily="18" charset="0"/>
              </a:rPr>
              <a:t>21</a:t>
            </a:r>
            <a:r>
              <a:rPr lang="sr-Cyrl-RS" sz="2800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  <a:cs typeface="Times New Roman" pitchFamily="18" charset="0"/>
              </a:rPr>
              <a:t>/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  <a:cs typeface="Times New Roman" pitchFamily="18" charset="0"/>
              </a:rPr>
              <a:t>22</a:t>
            </a:r>
            <a:endParaRPr lang="en-US" sz="2800" dirty="0">
              <a:solidFill>
                <a:schemeClr val="bg2">
                  <a:lumMod val="2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lack-board-ppt-ppt-backgrounds-powerpoi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066800"/>
          </a:xfrm>
        </p:spPr>
        <p:txBody>
          <a:bodyPr>
            <a:noAutofit/>
          </a:bodyPr>
          <a:lstStyle/>
          <a:p>
            <a:r>
              <a:rPr lang="sr-Cyrl-R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МИНИМАЛАН БРОЈ БОДОВА  ЗА УПИС ПО ШКОЛАМА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295400"/>
            <a:ext cx="8686800" cy="5334000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  <a:cs typeface="Times New Roman" pitchFamily="18" charset="0"/>
              </a:rPr>
              <a:t>Прва техничка школа:</a:t>
            </a:r>
          </a:p>
          <a:p>
            <a:pPr algn="l"/>
            <a:endParaRPr lang="ru-RU" sz="2400" b="1" dirty="0" smtClean="0">
              <a:solidFill>
                <a:schemeClr val="bg2">
                  <a:lumMod val="25000"/>
                </a:schemeClr>
              </a:solidFill>
              <a:latin typeface="Comic Sans MS" pitchFamily="66" charset="0"/>
              <a:cs typeface="Times New Roman" pitchFamily="18" charset="0"/>
            </a:endParaRPr>
          </a:p>
          <a:p>
            <a:pPr algn="l"/>
            <a:endParaRPr lang="ru-RU" sz="2400" b="1" dirty="0">
              <a:solidFill>
                <a:schemeClr val="bg2">
                  <a:lumMod val="25000"/>
                </a:schemeClr>
              </a:solidFill>
              <a:latin typeface="Comic Sans MS" pitchFamily="66" charset="0"/>
              <a:cs typeface="Times New Roman" pitchFamily="18" charset="0"/>
            </a:endParaRPr>
          </a:p>
          <a:p>
            <a:pPr algn="l"/>
            <a:endParaRPr lang="ru-RU" sz="2400" b="1" dirty="0" smtClean="0">
              <a:solidFill>
                <a:schemeClr val="bg2">
                  <a:lumMod val="25000"/>
                </a:schemeClr>
              </a:solidFill>
              <a:latin typeface="Comic Sans MS" pitchFamily="66" charset="0"/>
              <a:cs typeface="Times New Roman" pitchFamily="18" charset="0"/>
            </a:endParaRPr>
          </a:p>
          <a:p>
            <a:pPr algn="l"/>
            <a:endParaRPr lang="ru-RU" sz="2400" b="1" dirty="0">
              <a:solidFill>
                <a:schemeClr val="bg2">
                  <a:lumMod val="25000"/>
                </a:schemeClr>
              </a:solidFill>
              <a:latin typeface="Comic Sans MS" pitchFamily="66" charset="0"/>
              <a:cs typeface="Times New Roman" pitchFamily="18" charset="0"/>
            </a:endParaRPr>
          </a:p>
          <a:p>
            <a:pPr algn="l"/>
            <a:endParaRPr lang="ru-RU" sz="1100" b="1" dirty="0" smtClean="0">
              <a:solidFill>
                <a:schemeClr val="bg2">
                  <a:lumMod val="25000"/>
                </a:schemeClr>
              </a:solidFill>
              <a:latin typeface="Comic Sans MS" pitchFamily="66" charset="0"/>
              <a:cs typeface="Times New Roman" pitchFamily="18" charset="0"/>
            </a:endParaRPr>
          </a:p>
          <a:p>
            <a:pPr algn="l"/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  <a:cs typeface="Times New Roman" pitchFamily="18" charset="0"/>
              </a:rPr>
              <a:t>Медицинска школа:</a:t>
            </a:r>
          </a:p>
          <a:p>
            <a:pPr algn="l"/>
            <a:endParaRPr lang="ru-RU" sz="2400" b="1" dirty="0" smtClean="0">
              <a:solidFill>
                <a:schemeClr val="bg2">
                  <a:lumMod val="25000"/>
                </a:schemeClr>
              </a:solidFill>
              <a:latin typeface="Comic Sans MS" pitchFamily="66" charset="0"/>
              <a:cs typeface="Times New Roman" pitchFamily="18" charset="0"/>
            </a:endParaRPr>
          </a:p>
          <a:p>
            <a:pPr algn="l"/>
            <a:endParaRPr lang="ru-RU" sz="2400" b="1" dirty="0">
              <a:solidFill>
                <a:schemeClr val="bg2">
                  <a:lumMod val="2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81000" y="1676400"/>
          <a:ext cx="8153400" cy="1818640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3733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5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5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5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53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480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600" dirty="0" smtClean="0"/>
                        <a:t>ОБРАЗОВНИ ПРОФИЛ</a:t>
                      </a:r>
                      <a:endParaRPr lang="en-US" sz="1600" dirty="0" smtClean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600" dirty="0" smtClean="0"/>
                        <a:t>КВОТА</a:t>
                      </a:r>
                      <a:r>
                        <a:rPr lang="sr-Cyrl-RS" sz="1600" baseline="0" dirty="0" smtClean="0"/>
                        <a:t> УПИСА</a:t>
                      </a:r>
                      <a:endParaRPr lang="en-US" sz="1600" dirty="0" smtClean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600" dirty="0" smtClean="0"/>
                        <a:t>МИН. БРОЈ БОДОВА</a:t>
                      </a:r>
                      <a:endParaRPr lang="en-US" sz="1600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2020</a:t>
                      </a:r>
                      <a:endParaRPr lang="en-US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2019</a:t>
                      </a:r>
                      <a:endParaRPr 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 smtClean="0">
                          <a:effectLst/>
                        </a:rPr>
                        <a:t>2018</a:t>
                      </a:r>
                      <a:endParaRPr lang="en-US" b="0" dirty="0">
                        <a:effectLst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effectLst/>
                        </a:rPr>
                        <a:t>2017</a:t>
                      </a:r>
                      <a:endParaRPr lang="en-US" b="0" dirty="0">
                        <a:effectLst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RS" sz="1800" dirty="0" smtClean="0"/>
                        <a:t>ВОЗАЧ</a:t>
                      </a:r>
                      <a:r>
                        <a:rPr lang="sr-Cyrl-RS" sz="1800" baseline="0" dirty="0" smtClean="0"/>
                        <a:t> МОТОРНИХ ВОЗИЛА  (3)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30</a:t>
                      </a:r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60,91</a:t>
                      </a:r>
                      <a:endParaRPr lang="en-US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 smtClean="0"/>
                        <a:t>57,83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 smtClean="0"/>
                        <a:t>57,43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63.48</a:t>
                      </a:r>
                      <a:endParaRPr lang="en-US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RS" sz="1800" spc="-80" baseline="0" dirty="0" smtClean="0"/>
                        <a:t>ТЕХНИЧАР ДРУМСКОГ САОБРАЋАЈА  (4)</a:t>
                      </a:r>
                      <a:endParaRPr lang="en-US" sz="1800" spc="-8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30</a:t>
                      </a:r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81,24</a:t>
                      </a:r>
                      <a:endParaRPr lang="en-US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 smtClean="0"/>
                        <a:t>77,38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 smtClean="0"/>
                        <a:t>75,78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79.40</a:t>
                      </a:r>
                      <a:endParaRPr lang="en-US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RS" sz="1800" spc="-80" baseline="0" dirty="0" smtClean="0"/>
                        <a:t>МАШ. ТЕХНИЧАР МОТОРНИХ ВОЗИЛА</a:t>
                      </a:r>
                      <a:endParaRPr lang="en-US" sz="1800" spc="-8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30</a:t>
                      </a:r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67,12</a:t>
                      </a:r>
                      <a:endParaRPr lang="en-US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 smtClean="0"/>
                        <a:t>64,98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 smtClean="0"/>
                        <a:t>/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 smtClean="0"/>
                        <a:t>/</a:t>
                      </a:r>
                      <a:endParaRPr lang="en-US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1000" y="4114800"/>
          <a:ext cx="8153400" cy="2189480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5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5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5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53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2860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600" dirty="0" smtClean="0"/>
                        <a:t>ОБРАЗОВНИ ПРОФИЛ</a:t>
                      </a:r>
                      <a:endParaRPr lang="en-US" sz="1600" dirty="0" smtClean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600" dirty="0" smtClean="0"/>
                        <a:t>КВОТА</a:t>
                      </a:r>
                      <a:r>
                        <a:rPr lang="sr-Cyrl-RS" sz="1600" baseline="0" dirty="0" smtClean="0"/>
                        <a:t> УПИСА</a:t>
                      </a:r>
                      <a:endParaRPr lang="en-US" sz="1600" dirty="0" smtClean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600" dirty="0" smtClean="0"/>
                        <a:t>МИН. БРОЈ БОДОВА</a:t>
                      </a:r>
                      <a:endParaRPr lang="en-US" sz="1600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2020</a:t>
                      </a:r>
                      <a:endParaRPr lang="en-US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2019</a:t>
                      </a:r>
                      <a:endParaRPr 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2018</a:t>
                      </a:r>
                      <a:endParaRPr 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2017</a:t>
                      </a:r>
                      <a:endParaRPr 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МЕДИЦИНСКА СЕСТРА - ТЕХНИЧАР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90</a:t>
                      </a:r>
                      <a:endParaRPr lang="en-US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87,08</a:t>
                      </a:r>
                      <a:endParaRPr lang="en-US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 smtClean="0"/>
                        <a:t>83,32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 smtClean="0"/>
                        <a:t>84,89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85.17</a:t>
                      </a:r>
                      <a:endParaRPr lang="en-US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 smtClean="0"/>
                        <a:t>ФИЗИОТЕРАПЕУТСКИ ТЕХНИЧАР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30</a:t>
                      </a:r>
                      <a:endParaRPr lang="en-US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85,75</a:t>
                      </a:r>
                      <a:endParaRPr lang="en-US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 smtClean="0"/>
                        <a:t>82,13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 smtClean="0"/>
                        <a:t>83,86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 smtClean="0"/>
                        <a:t>/</a:t>
                      </a:r>
                      <a:endParaRPr lang="en-US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ЗУБНИ</a:t>
                      </a:r>
                      <a:r>
                        <a:rPr lang="sr-Cyrl-RS" baseline="0" dirty="0" smtClean="0"/>
                        <a:t> ТЕХНИЧАР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30</a:t>
                      </a:r>
                      <a:endParaRPr lang="en-US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/</a:t>
                      </a:r>
                      <a:endParaRPr lang="en-US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 smtClean="0"/>
                        <a:t>82,18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 smtClean="0"/>
                        <a:t>/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86.5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ФАРМАЦЕУТСКИ</a:t>
                      </a:r>
                      <a:r>
                        <a:rPr lang="sr-Cyrl-RS" baseline="0" dirty="0" smtClean="0"/>
                        <a:t> ТЕХНИЧАР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30</a:t>
                      </a:r>
                      <a:endParaRPr lang="en-US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88,64</a:t>
                      </a:r>
                      <a:endParaRPr lang="en-US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 smtClean="0"/>
                        <a:t>84,69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 smtClean="0"/>
                        <a:t>89,10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90.34</a:t>
                      </a:r>
                      <a:endParaRPr lang="en-US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lack-board-ppt-ppt-backgrounds-powerpoi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066800"/>
          </a:xfrm>
        </p:spPr>
        <p:txBody>
          <a:bodyPr>
            <a:noAutofit/>
          </a:bodyPr>
          <a:lstStyle/>
          <a:p>
            <a:r>
              <a:rPr lang="sr-Cyrl-R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МИНИМАЛАН БРОЈ БОДОВА  ЗА УПИС ПО ШКОЛАМА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524000"/>
            <a:ext cx="8686800" cy="5105400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  <a:cs typeface="Times New Roman" pitchFamily="18" charset="0"/>
              </a:rPr>
              <a:t>Политехничка школа «Милутин Миланковић»:</a:t>
            </a:r>
          </a:p>
          <a:p>
            <a:pPr algn="l"/>
            <a:endParaRPr lang="ru-RU" sz="2400" b="1" dirty="0" smtClean="0">
              <a:solidFill>
                <a:schemeClr val="bg2">
                  <a:lumMod val="25000"/>
                </a:schemeClr>
              </a:solidFill>
              <a:latin typeface="Comic Sans MS" pitchFamily="66" charset="0"/>
              <a:cs typeface="Times New Roman" pitchFamily="18" charset="0"/>
            </a:endParaRPr>
          </a:p>
          <a:p>
            <a:pPr algn="l"/>
            <a:endParaRPr lang="ru-RU" sz="2400" b="1" dirty="0">
              <a:solidFill>
                <a:schemeClr val="bg2">
                  <a:lumMod val="25000"/>
                </a:schemeClr>
              </a:solidFill>
              <a:latin typeface="Comic Sans MS" pitchFamily="66" charset="0"/>
              <a:cs typeface="Times New Roman" pitchFamily="18" charset="0"/>
            </a:endParaRPr>
          </a:p>
          <a:p>
            <a:pPr algn="l"/>
            <a:endParaRPr lang="ru-RU" sz="2400" b="1" dirty="0" smtClean="0">
              <a:solidFill>
                <a:schemeClr val="bg2">
                  <a:lumMod val="25000"/>
                </a:schemeClr>
              </a:solidFill>
              <a:latin typeface="Comic Sans MS" pitchFamily="66" charset="0"/>
              <a:cs typeface="Times New Roman" pitchFamily="18" charset="0"/>
            </a:endParaRPr>
          </a:p>
          <a:p>
            <a:pPr algn="l"/>
            <a:endParaRPr lang="ru-RU" sz="2400" b="1" dirty="0">
              <a:solidFill>
                <a:schemeClr val="bg2">
                  <a:lumMod val="25000"/>
                </a:schemeClr>
              </a:solidFill>
              <a:latin typeface="Comic Sans MS" pitchFamily="66" charset="0"/>
              <a:cs typeface="Times New Roman" pitchFamily="18" charset="0"/>
            </a:endParaRPr>
          </a:p>
          <a:p>
            <a:pPr algn="l"/>
            <a:endParaRPr lang="ru-RU" sz="2400" b="1" dirty="0" smtClean="0">
              <a:solidFill>
                <a:schemeClr val="bg2">
                  <a:lumMod val="25000"/>
                </a:schemeClr>
              </a:solidFill>
              <a:latin typeface="Comic Sans MS" pitchFamily="66" charset="0"/>
              <a:cs typeface="Times New Roman" pitchFamily="18" charset="0"/>
            </a:endParaRPr>
          </a:p>
          <a:p>
            <a:pPr algn="l"/>
            <a:endParaRPr lang="ru-RU" sz="2400" b="1" dirty="0">
              <a:solidFill>
                <a:schemeClr val="bg2">
                  <a:lumMod val="2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57200" y="2209800"/>
          <a:ext cx="8305802" cy="4344632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419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91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91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91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91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720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600" dirty="0" smtClean="0"/>
                        <a:t>ОБРАЗОВНИ ПРОФИЛ</a:t>
                      </a:r>
                      <a:endParaRPr lang="en-US" sz="1600" dirty="0" smtClean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600" dirty="0" smtClean="0"/>
                        <a:t>КВОТА</a:t>
                      </a:r>
                      <a:r>
                        <a:rPr lang="sr-Cyrl-RS" sz="1600" baseline="0" dirty="0" smtClean="0"/>
                        <a:t> УПИСА</a:t>
                      </a:r>
                      <a:endParaRPr lang="en-US" sz="1600" dirty="0" smtClean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600" dirty="0" smtClean="0"/>
                        <a:t>МИН. БРОЈ БОДОВА  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r-Cyrl-RS" sz="1600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r-Cyrl-RS" sz="1600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r-Cyrl-RS" sz="16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591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2020</a:t>
                      </a:r>
                      <a:endParaRPr lang="en-US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2019</a:t>
                      </a:r>
                      <a:endParaRPr 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 smtClean="0">
                          <a:effectLst/>
                        </a:rPr>
                        <a:t>2018</a:t>
                      </a:r>
                      <a:endParaRPr lang="en-US" b="0" dirty="0">
                        <a:effectLst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effectLst/>
                        </a:rPr>
                        <a:t>2017</a:t>
                      </a:r>
                      <a:endParaRPr lang="en-US" b="0" dirty="0">
                        <a:effectLst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5919">
                <a:tc>
                  <a:txBody>
                    <a:bodyPr/>
                    <a:lstStyle/>
                    <a:p>
                      <a:pPr algn="ctr"/>
                      <a:r>
                        <a:rPr lang="sr-Cyrl-RS" sz="1800" spc="-60" dirty="0" smtClean="0"/>
                        <a:t>ДЕКОРАТЕР ЗИДНИХ ПОВРШИНА   (3)</a:t>
                      </a:r>
                      <a:endParaRPr lang="en-US" sz="1800" spc="-6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8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en-US" sz="18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/</a:t>
                      </a:r>
                      <a:endParaRPr lang="en-US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 smtClean="0"/>
                        <a:t>44,03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 smtClean="0"/>
                        <a:t>43,53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55.81</a:t>
                      </a:r>
                      <a:endParaRPr lang="en-US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5919">
                <a:tc>
                  <a:txBody>
                    <a:bodyPr/>
                    <a:lstStyle/>
                    <a:p>
                      <a:pPr algn="ctr"/>
                      <a:r>
                        <a:rPr lang="sr-Cyrl-RS" sz="1800" spc="-60" dirty="0" smtClean="0"/>
                        <a:t>КЕРАМИЧАР – ТЕРАЦЕР – ПЕЋАР    (3)</a:t>
                      </a:r>
                      <a:endParaRPr lang="en-US" sz="1800" spc="-6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8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en-US" sz="18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54,32</a:t>
                      </a:r>
                      <a:endParaRPr lang="en-US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 smtClean="0"/>
                        <a:t>34,40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 smtClean="0"/>
                        <a:t>40,02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42.01</a:t>
                      </a:r>
                      <a:endParaRPr lang="en-US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5919">
                <a:tc>
                  <a:txBody>
                    <a:bodyPr/>
                    <a:lstStyle/>
                    <a:p>
                      <a:pPr algn="ctr"/>
                      <a:r>
                        <a:rPr lang="sr-Cyrl-RS" sz="1800" b="0" dirty="0" smtClean="0"/>
                        <a:t>ТЕХН</a:t>
                      </a:r>
                      <a:r>
                        <a:rPr lang="en-US" sz="1800" b="0" dirty="0" smtClean="0"/>
                        <a:t>.</a:t>
                      </a:r>
                      <a:r>
                        <a:rPr lang="sr-Cyrl-RS" sz="1800" b="0" dirty="0" smtClean="0"/>
                        <a:t> ЗА ОБЛИКОВАЊЕ НАМЕШТАЈА И ЕНТРИЈЕРА</a:t>
                      </a:r>
                      <a:endParaRPr lang="en-US" sz="1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8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25+5Д</a:t>
                      </a:r>
                      <a:endParaRPr lang="en-US" sz="18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52,56</a:t>
                      </a:r>
                      <a:endParaRPr lang="en-US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 smtClean="0"/>
                        <a:t>51,03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 smtClean="0"/>
                        <a:t>53,15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 smtClean="0"/>
                        <a:t>/</a:t>
                      </a:r>
                      <a:endParaRPr lang="en-US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5919">
                <a:tc>
                  <a:txBody>
                    <a:bodyPr/>
                    <a:lstStyle/>
                    <a:p>
                      <a:pPr algn="ctr"/>
                      <a:r>
                        <a:rPr lang="sr-Cyrl-RS" sz="1800" dirty="0" smtClean="0"/>
                        <a:t>ТЕХНИЧАР МОДЕЛАР ОДЕЋЕ</a:t>
                      </a:r>
                      <a:r>
                        <a:rPr lang="sr-Cyrl-RS" sz="1800" baseline="0" dirty="0" smtClean="0"/>
                        <a:t>  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8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30</a:t>
                      </a:r>
                      <a:endParaRPr lang="en-US" sz="18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55,49</a:t>
                      </a:r>
                      <a:endParaRPr lang="en-US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 smtClean="0"/>
                        <a:t>56,10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 smtClean="0"/>
                        <a:t>56,34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59.51</a:t>
                      </a:r>
                      <a:endParaRPr lang="en-US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5919"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МОДНИ КРОЈАЧ   (3)</a:t>
                      </a:r>
                      <a:endParaRPr lang="en-US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24</a:t>
                      </a:r>
                      <a:endParaRPr lang="en-US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45,38</a:t>
                      </a:r>
                      <a:endParaRPr lang="en-US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 smtClean="0"/>
                        <a:t>37,66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 smtClean="0"/>
                        <a:t>40,94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43.93</a:t>
                      </a:r>
                      <a:endParaRPr lang="en-US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59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800" dirty="0" smtClean="0"/>
                        <a:t>АРХИТЕКТОНСКИ  ТЕХНИЧАР   </a:t>
                      </a:r>
                      <a:endParaRPr lang="en-US" sz="1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8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60</a:t>
                      </a:r>
                      <a:endParaRPr lang="en-US" sz="18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68,17</a:t>
                      </a:r>
                      <a:endParaRPr lang="en-US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 smtClean="0"/>
                        <a:t>62,07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 smtClean="0"/>
                        <a:t>63,73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64.55</a:t>
                      </a:r>
                      <a:endParaRPr lang="en-US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5919">
                <a:tc>
                  <a:txBody>
                    <a:bodyPr/>
                    <a:lstStyle/>
                    <a:p>
                      <a:pPr algn="ctr"/>
                      <a:r>
                        <a:rPr lang="sr-Cyrl-RS" sz="1800" dirty="0" smtClean="0"/>
                        <a:t>ГРАЂЕВ</a:t>
                      </a:r>
                      <a:r>
                        <a:rPr lang="en-US" sz="1800" dirty="0" smtClean="0"/>
                        <a:t>. </a:t>
                      </a:r>
                      <a:r>
                        <a:rPr lang="sr-Cyrl-RS" sz="1800" dirty="0" smtClean="0"/>
                        <a:t>ТЕХНИЧАР 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30</a:t>
                      </a:r>
                      <a:endParaRPr lang="en-US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56,32</a:t>
                      </a:r>
                      <a:endParaRPr lang="en-US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 smtClean="0"/>
                        <a:t>57,01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 smtClean="0"/>
                        <a:t>59,33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5919">
                <a:tc>
                  <a:txBody>
                    <a:bodyPr/>
                    <a:lstStyle/>
                    <a:p>
                      <a:pPr algn="ctr"/>
                      <a:r>
                        <a:rPr lang="sr-Cyrl-RS" sz="1800" b="0" dirty="0" smtClean="0"/>
                        <a:t>ТЕХНИЧАР ДИЗАЈНА ГРАФИКЕ  </a:t>
                      </a:r>
                      <a:r>
                        <a:rPr lang="sr-Cyrl-RS" sz="1800" dirty="0" smtClean="0"/>
                        <a:t>(4)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8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20</a:t>
                      </a:r>
                      <a:endParaRPr lang="en-US" sz="18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459,8</a:t>
                      </a:r>
                      <a:endParaRPr lang="en-US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 smtClean="0"/>
                        <a:t>423,6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 smtClean="0"/>
                        <a:t>404,4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391.52</a:t>
                      </a:r>
                      <a:endParaRPr lang="en-US" sz="1600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lack-board-ppt-ppt-backgrounds-powerpoi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066800"/>
          </a:xfrm>
        </p:spPr>
        <p:txBody>
          <a:bodyPr>
            <a:noAutofit/>
          </a:bodyPr>
          <a:lstStyle/>
          <a:p>
            <a:r>
              <a:rPr lang="sr-Cyrl-R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МИНИМАЛАН БРОЈ БОДОВА  ЗА УПИС ПО ШКОЛАМА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676400"/>
            <a:ext cx="8686800" cy="4953000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  <a:cs typeface="Times New Roman" pitchFamily="18" charset="0"/>
              </a:rPr>
              <a:t>ВРЊАЧКА БАЊА - Угоститељско-туристичка школа:</a:t>
            </a:r>
          </a:p>
          <a:p>
            <a:pPr algn="l"/>
            <a:endParaRPr lang="ru-RU" sz="2400" b="1" dirty="0" smtClean="0">
              <a:solidFill>
                <a:schemeClr val="bg2">
                  <a:lumMod val="25000"/>
                </a:schemeClr>
              </a:solidFill>
              <a:latin typeface="Comic Sans MS" pitchFamily="66" charset="0"/>
              <a:cs typeface="Times New Roman" pitchFamily="18" charset="0"/>
            </a:endParaRPr>
          </a:p>
          <a:p>
            <a:pPr algn="l"/>
            <a:endParaRPr lang="ru-RU" sz="2400" b="1" dirty="0">
              <a:solidFill>
                <a:schemeClr val="bg2">
                  <a:lumMod val="25000"/>
                </a:schemeClr>
              </a:solidFill>
              <a:latin typeface="Comic Sans MS" pitchFamily="66" charset="0"/>
              <a:cs typeface="Times New Roman" pitchFamily="18" charset="0"/>
            </a:endParaRPr>
          </a:p>
          <a:p>
            <a:pPr algn="l"/>
            <a:endParaRPr lang="ru-RU" sz="2400" b="1" dirty="0" smtClean="0">
              <a:solidFill>
                <a:schemeClr val="bg2">
                  <a:lumMod val="25000"/>
                </a:schemeClr>
              </a:solidFill>
              <a:latin typeface="Comic Sans MS" pitchFamily="66" charset="0"/>
              <a:cs typeface="Times New Roman" pitchFamily="18" charset="0"/>
            </a:endParaRPr>
          </a:p>
          <a:p>
            <a:pPr algn="l"/>
            <a:endParaRPr lang="ru-RU" sz="2400" b="1" dirty="0">
              <a:solidFill>
                <a:schemeClr val="bg2">
                  <a:lumMod val="25000"/>
                </a:schemeClr>
              </a:solidFill>
              <a:latin typeface="Comic Sans MS" pitchFamily="66" charset="0"/>
              <a:cs typeface="Times New Roman" pitchFamily="18" charset="0"/>
            </a:endParaRPr>
          </a:p>
          <a:p>
            <a:pPr algn="l"/>
            <a:endParaRPr lang="ru-RU" sz="2400" b="1" dirty="0" smtClean="0">
              <a:solidFill>
                <a:schemeClr val="bg2">
                  <a:lumMod val="25000"/>
                </a:schemeClr>
              </a:solidFill>
              <a:latin typeface="Comic Sans MS" pitchFamily="66" charset="0"/>
              <a:cs typeface="Times New Roman" pitchFamily="18" charset="0"/>
            </a:endParaRPr>
          </a:p>
          <a:p>
            <a:pPr algn="l"/>
            <a:endParaRPr lang="ru-RU" sz="2400" b="1" dirty="0">
              <a:solidFill>
                <a:schemeClr val="bg2">
                  <a:lumMod val="2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81000" y="2667000"/>
          <a:ext cx="8382001" cy="3134675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42294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58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66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66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66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66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5963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600" dirty="0" smtClean="0"/>
                        <a:t>ОБРАЗОВНИ ПРОФИЛ</a:t>
                      </a:r>
                      <a:endParaRPr lang="en-US" sz="1600" dirty="0" smtClean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600" dirty="0" smtClean="0"/>
                        <a:t>КВОТА</a:t>
                      </a:r>
                      <a:r>
                        <a:rPr lang="sr-Cyrl-RS" sz="1600" baseline="0" dirty="0" smtClean="0"/>
                        <a:t> УПИСА</a:t>
                      </a:r>
                      <a:endParaRPr lang="en-US" sz="1600" dirty="0" smtClean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600" dirty="0" smtClean="0"/>
                        <a:t>МИН. БРОЈ БОДОВА  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r-Cyrl-RS" sz="1600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r-Cyrl-RS" sz="1600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r-Cyrl-RS" sz="16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793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2020</a:t>
                      </a:r>
                      <a:endParaRPr lang="en-US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2019</a:t>
                      </a:r>
                      <a:endParaRPr 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 smtClean="0">
                          <a:effectLst/>
                        </a:rPr>
                        <a:t>2018</a:t>
                      </a:r>
                      <a:endParaRPr lang="en-US" b="0" dirty="0">
                        <a:effectLst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effectLst/>
                        </a:rPr>
                        <a:t>2017</a:t>
                      </a:r>
                      <a:endParaRPr lang="en-US" b="0" dirty="0">
                        <a:effectLst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5492">
                <a:tc>
                  <a:txBody>
                    <a:bodyPr/>
                    <a:lstStyle/>
                    <a:p>
                      <a:pPr algn="ctr"/>
                      <a:r>
                        <a:rPr lang="sr-Cyrl-RS" sz="1800" spc="-60" dirty="0" smtClean="0"/>
                        <a:t>КОНОБАР   (3)</a:t>
                      </a:r>
                      <a:endParaRPr lang="en-US" sz="1800" spc="-6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8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30</a:t>
                      </a:r>
                      <a:endParaRPr lang="en-US" sz="18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52,83</a:t>
                      </a:r>
                      <a:endParaRPr lang="en-US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 smtClean="0"/>
                        <a:t>47,88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 smtClean="0"/>
                        <a:t>47,97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 smtClean="0"/>
                        <a:t>48,14</a:t>
                      </a:r>
                      <a:endParaRPr lang="en-US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549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800" spc="-60" dirty="0" smtClean="0"/>
                        <a:t>КУВАР  (3)</a:t>
                      </a:r>
                      <a:endParaRPr lang="en-US" sz="1800" spc="-6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8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30</a:t>
                      </a:r>
                      <a:endParaRPr lang="en-US" sz="18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59,77</a:t>
                      </a:r>
                      <a:endParaRPr lang="en-US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 smtClean="0"/>
                        <a:t>53,48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 smtClean="0"/>
                        <a:t>53,69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 smtClean="0"/>
                        <a:t>58,56</a:t>
                      </a:r>
                      <a:endParaRPr lang="en-US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549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800" spc="-60" dirty="0" smtClean="0"/>
                        <a:t>ПОСЛАСТИЧАР</a:t>
                      </a:r>
                      <a:endParaRPr lang="en-US" sz="1800" spc="-6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8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30</a:t>
                      </a:r>
                      <a:endParaRPr lang="en-US" sz="18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43,15</a:t>
                      </a:r>
                      <a:endParaRPr lang="en-US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 smtClean="0"/>
                        <a:t>/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 smtClean="0"/>
                        <a:t>/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50.68</a:t>
                      </a:r>
                      <a:endParaRPr lang="en-US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5492">
                <a:tc>
                  <a:txBody>
                    <a:bodyPr/>
                    <a:lstStyle/>
                    <a:p>
                      <a:pPr algn="ctr"/>
                      <a:r>
                        <a:rPr lang="sr-Cyrl-RS" sz="1800" dirty="0" smtClean="0"/>
                        <a:t>КУЛИНАРСКИ ТЕХНИЧАР 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8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60</a:t>
                      </a:r>
                      <a:endParaRPr lang="en-US" sz="18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64,94</a:t>
                      </a:r>
                      <a:endParaRPr lang="en-US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 smtClean="0"/>
                        <a:t>65,51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 smtClean="0"/>
                        <a:t>63,8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 smtClean="0"/>
                        <a:t>75,84</a:t>
                      </a:r>
                      <a:endParaRPr lang="en-US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5492"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 smtClean="0">
                          <a:effectLst/>
                        </a:rPr>
                        <a:t>УГОСТИТЕЉСКИ ТЕХНИЧАР</a:t>
                      </a:r>
                      <a:endParaRPr lang="en-US" b="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30</a:t>
                      </a:r>
                      <a:endParaRPr lang="en-US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57,68</a:t>
                      </a:r>
                      <a:endParaRPr lang="en-US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 smtClean="0"/>
                        <a:t>52,58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 smtClean="0"/>
                        <a:t>59,07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r-Cyrl-RS" b="0" dirty="0" smtClean="0"/>
                        <a:t>64,01</a:t>
                      </a:r>
                      <a:endParaRPr lang="en-US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549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800" dirty="0" smtClean="0"/>
                        <a:t>ТУРИСТИЧКО-ХОТЕЛИЈ.</a:t>
                      </a:r>
                      <a:r>
                        <a:rPr lang="sr-Cyrl-RS" sz="1800" baseline="0" dirty="0" smtClean="0"/>
                        <a:t> ТЕХНИЧАР</a:t>
                      </a:r>
                      <a:endParaRPr lang="en-US" sz="1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8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30</a:t>
                      </a:r>
                      <a:endParaRPr lang="en-US" sz="18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73,22</a:t>
                      </a:r>
                      <a:endParaRPr lang="en-US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 smtClean="0"/>
                        <a:t>62,74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 smtClean="0"/>
                        <a:t>72,22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 smtClean="0"/>
                        <a:t>/</a:t>
                      </a:r>
                      <a:endParaRPr lang="en-US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lack-board-ppt-ppt-backgrounds-powerpoi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762000"/>
          </a:xfrm>
        </p:spPr>
        <p:txBody>
          <a:bodyPr>
            <a:noAutofit/>
          </a:bodyPr>
          <a:lstStyle/>
          <a:p>
            <a:r>
              <a:rPr lang="sr-Cyrl-R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НАЈВАЖНИЈА УПУТСТВА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457200" y="1066800"/>
            <a:ext cx="8077200" cy="5486400"/>
          </a:xfrm>
        </p:spPr>
        <p:txBody>
          <a:bodyPr>
            <a:normAutofit fontScale="92500"/>
          </a:bodyPr>
          <a:lstStyle/>
          <a:p>
            <a:pPr algn="l">
              <a:buFontTx/>
              <a:buChar char="-"/>
            </a:pPr>
            <a:r>
              <a:rPr lang="ru-RU" sz="2400" dirty="0" smtClean="0">
                <a:solidFill>
                  <a:schemeClr val="tx1"/>
                </a:solidFill>
              </a:rPr>
              <a:t>Завршни </a:t>
            </a:r>
            <a:r>
              <a:rPr lang="ru-RU" sz="2400" dirty="0">
                <a:solidFill>
                  <a:schemeClr val="tx1"/>
                </a:solidFill>
              </a:rPr>
              <a:t>испит се полаже три дана – првог дана се полаже српски, односно матерњи језик, другог математикa, а трећег комбиновани тест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Ученици су дужни да у школу дођу најкасније до 8.15 часова сва три дана одржавања испита.</a:t>
            </a:r>
          </a:p>
          <a:p>
            <a:pPr lvl="0" algn="l">
              <a:buFontTx/>
              <a:buChar char="-"/>
            </a:pP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Испит </a:t>
            </a: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сва три </a:t>
            </a:r>
            <a: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дана почиње у 9.00 часова и траје 120 </a:t>
            </a: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минута</a:t>
            </a:r>
          </a:p>
          <a:p>
            <a:pPr lvl="0" algn="l">
              <a:buFontTx/>
              <a:buChar char="-"/>
            </a:pP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Ученици треба да понесу </a:t>
            </a: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ђачку књижицу са овереном фотографијом </a:t>
            </a:r>
            <a:r>
              <a:rPr lang="ru-RU" sz="2400" dirty="0" smtClean="0">
                <a:solidFill>
                  <a:schemeClr val="tx1"/>
                </a:solidFill>
              </a:rPr>
              <a:t>и </a:t>
            </a: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уписаним идентификационим бројем </a:t>
            </a:r>
            <a:r>
              <a:rPr lang="ru-RU" sz="2400" dirty="0" smtClean="0">
                <a:solidFill>
                  <a:schemeClr val="tx1"/>
                </a:solidFill>
              </a:rPr>
              <a:t>ученика (налепница) која </a:t>
            </a:r>
            <a:r>
              <a:rPr lang="ru-RU" sz="2400" u="sng" dirty="0" smtClean="0">
                <a:solidFill>
                  <a:schemeClr val="tx1"/>
                </a:solidFill>
              </a:rPr>
              <a:t>остаје на њиховом столу сва три дана</a:t>
            </a:r>
            <a:endParaRPr lang="en-US" sz="2400" u="sng" dirty="0" smtClean="0">
              <a:solidFill>
                <a:schemeClr val="tx1"/>
              </a:solidFill>
            </a:endParaRPr>
          </a:p>
          <a:p>
            <a:pPr algn="l">
              <a:buFontTx/>
              <a:buChar char="-"/>
            </a:pPr>
            <a:r>
              <a:rPr lang="ru-RU" sz="2400" dirty="0" smtClean="0">
                <a:solidFill>
                  <a:schemeClr val="tx1"/>
                </a:solidFill>
              </a:rPr>
              <a:t>Школа обезбеђује по две плаве хемијске оловке за сваког ученика.</a:t>
            </a:r>
            <a:endParaRPr lang="ru-RU" sz="2400" u="sng" dirty="0" smtClean="0">
              <a:solidFill>
                <a:schemeClr val="tx1"/>
              </a:solidFill>
            </a:endParaRPr>
          </a:p>
          <a:p>
            <a:pPr lvl="0" algn="l">
              <a:buFontTx/>
              <a:buChar char="-"/>
            </a:pPr>
            <a:r>
              <a:rPr lang="ru-RU" sz="2400" dirty="0" smtClean="0">
                <a:solidFill>
                  <a:schemeClr val="tx1"/>
                </a:solidFill>
              </a:rPr>
              <a:t>На </a:t>
            </a:r>
            <a:r>
              <a:rPr lang="ru-RU" sz="2400" dirty="0">
                <a:solidFill>
                  <a:schemeClr val="tx1"/>
                </a:solidFill>
              </a:rPr>
              <a:t>испит из српског, односно матерњег језика и на испит на коме се полаже комбиновани тест </a:t>
            </a:r>
            <a:r>
              <a:rPr lang="ru-RU" sz="2400" dirty="0" smtClean="0">
                <a:solidFill>
                  <a:schemeClr val="tx1"/>
                </a:solidFill>
              </a:rPr>
              <a:t>ученици треба да донесу </a:t>
            </a:r>
            <a:r>
              <a:rPr lang="ru-RU" sz="2400" dirty="0">
                <a:solidFill>
                  <a:schemeClr val="tx1"/>
                </a:solidFill>
              </a:rPr>
              <a:t>графитну </a:t>
            </a:r>
            <a:r>
              <a:rPr lang="ru-RU" sz="2400" dirty="0" smtClean="0">
                <a:solidFill>
                  <a:schemeClr val="tx1"/>
                </a:solidFill>
              </a:rPr>
              <a:t>оловку и гумицу</a:t>
            </a:r>
          </a:p>
          <a:p>
            <a:pPr lvl="0" algn="l">
              <a:buFontTx/>
              <a:buChar char="-"/>
            </a:pPr>
            <a:r>
              <a:rPr lang="ru-RU" sz="2400" dirty="0">
                <a:solidFill>
                  <a:schemeClr val="tx1"/>
                </a:solidFill>
              </a:rPr>
              <a:t> На испит из математике ученици треба да понесу </a:t>
            </a:r>
            <a:r>
              <a:rPr lang="ru-RU" sz="2400" dirty="0" smtClean="0">
                <a:solidFill>
                  <a:schemeClr val="tx1"/>
                </a:solidFill>
              </a:rPr>
              <a:t>графитну </a:t>
            </a:r>
            <a:r>
              <a:rPr lang="ru-RU" sz="2400" dirty="0">
                <a:solidFill>
                  <a:schemeClr val="tx1"/>
                </a:solidFill>
              </a:rPr>
              <a:t>оловку</a:t>
            </a:r>
            <a:r>
              <a:rPr lang="ru-RU" sz="2400" dirty="0" smtClean="0">
                <a:solidFill>
                  <a:schemeClr val="tx1"/>
                </a:solidFill>
              </a:rPr>
              <a:t>, </a:t>
            </a:r>
            <a:r>
              <a:rPr lang="ru-RU" sz="2400" dirty="0">
                <a:solidFill>
                  <a:schemeClr val="tx1"/>
                </a:solidFill>
              </a:rPr>
              <a:t>гумицу, лењир, тругао и </a:t>
            </a:r>
            <a:r>
              <a:rPr lang="ru-RU" sz="2400" dirty="0" smtClean="0">
                <a:solidFill>
                  <a:schemeClr val="tx1"/>
                </a:solidFill>
              </a:rPr>
              <a:t>шестар.</a:t>
            </a:r>
            <a:endParaRPr lang="en-US" sz="24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lack-board-ppt-ppt-backgrounds-powerpoi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762000"/>
          </a:xfrm>
        </p:spPr>
        <p:txBody>
          <a:bodyPr>
            <a:noAutofit/>
          </a:bodyPr>
          <a:lstStyle/>
          <a:p>
            <a:r>
              <a:rPr lang="sr-Cyrl-R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НАЈВАЖНИЈА УПУТСТВА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457200" y="1447800"/>
            <a:ext cx="8077200" cy="4648200"/>
          </a:xfrm>
        </p:spPr>
        <p:txBody>
          <a:bodyPr>
            <a:normAutofit fontScale="92500"/>
          </a:bodyPr>
          <a:lstStyle/>
          <a:p>
            <a:pPr lvl="0" algn="l">
              <a:buFontTx/>
              <a:buChar char="-"/>
            </a:pP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Редни </a:t>
            </a:r>
            <a:r>
              <a:rPr lang="ru-RU" sz="2400" dirty="0">
                <a:solidFill>
                  <a:schemeClr val="tx1"/>
                </a:solidFill>
              </a:rPr>
              <a:t>број ученика на Јединственом списку ученика одговара редном броју клупе у којој ће ученик </a:t>
            </a:r>
            <a:r>
              <a:rPr lang="ru-RU" sz="2400" dirty="0" smtClean="0">
                <a:solidFill>
                  <a:schemeClr val="tx1"/>
                </a:solidFill>
              </a:rPr>
              <a:t>седети</a:t>
            </a:r>
          </a:p>
          <a:p>
            <a:pPr lvl="0" algn="l">
              <a:buFontTx/>
              <a:buChar char="-"/>
            </a:pPr>
            <a:r>
              <a:rPr lang="ru-RU" sz="2400" dirty="0">
                <a:solidFill>
                  <a:schemeClr val="tx1"/>
                </a:solidFill>
              </a:rPr>
              <a:t> Препоручљиво</a:t>
            </a:r>
            <a:r>
              <a:rPr lang="sr-Cyrl-BA" sz="2400" dirty="0">
                <a:solidFill>
                  <a:schemeClr val="tx1"/>
                </a:solidFill>
              </a:rPr>
              <a:t> је да ученици одговоре прво пишу графитном </a:t>
            </a:r>
            <a:r>
              <a:rPr lang="sr-Cyrl-BA" sz="2400" dirty="0" smtClean="0">
                <a:solidFill>
                  <a:schemeClr val="tx1"/>
                </a:solidFill>
              </a:rPr>
              <a:t>оловком, </a:t>
            </a:r>
            <a:r>
              <a:rPr lang="sr-Cyrl-BA" sz="2400" dirty="0">
                <a:solidFill>
                  <a:schemeClr val="tx1"/>
                </a:solidFill>
              </a:rPr>
              <a:t>а тек на крају плавом хемијском оловком. Ово је важно јер се одговори написани графитном оловком, као ни преправљани одговори написани хемијском оловком, неће признавати при </a:t>
            </a:r>
            <a:r>
              <a:rPr lang="sr-Cyrl-BA" sz="2400" dirty="0" smtClean="0">
                <a:solidFill>
                  <a:schemeClr val="tx1"/>
                </a:solidFill>
              </a:rPr>
              <a:t>бодовању</a:t>
            </a:r>
            <a:r>
              <a:rPr lang="en-US" sz="2400" dirty="0" smtClean="0">
                <a:solidFill>
                  <a:schemeClr val="tx1"/>
                </a:solidFill>
              </a:rPr>
              <a:t>. </a:t>
            </a:r>
            <a:r>
              <a:rPr lang="ru-RU" sz="2400" dirty="0" smtClean="0">
                <a:solidFill>
                  <a:schemeClr val="tx1"/>
                </a:solidFill>
              </a:rPr>
              <a:t>Употреба хемијске оловке тзв. </a:t>
            </a:r>
            <a:r>
              <a:rPr lang="ru-RU" sz="2400" i="1" dirty="0" smtClean="0">
                <a:solidFill>
                  <a:schemeClr val="tx1"/>
                </a:solidFill>
              </a:rPr>
              <a:t>пиши-бриши</a:t>
            </a:r>
            <a:r>
              <a:rPr lang="ru-RU" sz="2400" dirty="0" smtClean="0">
                <a:solidFill>
                  <a:schemeClr val="tx1"/>
                </a:solidFill>
              </a:rPr>
              <a:t> није дозвољена (мастило ове оловке је нестабилно при загревању, што приликом скенирања тестова за прегледање може да доведе до нестајања записа).</a:t>
            </a:r>
            <a:endParaRPr lang="sr-Cyrl-BA" sz="2400" dirty="0" smtClean="0">
              <a:solidFill>
                <a:schemeClr val="tx1"/>
              </a:solidFill>
            </a:endParaRPr>
          </a:p>
          <a:p>
            <a:pPr lvl="0" algn="l">
              <a:buFontTx/>
              <a:buChar char="-"/>
            </a:pPr>
            <a:r>
              <a:rPr lang="sr-Cyrl-BA" sz="2400" dirty="0">
                <a:solidFill>
                  <a:schemeClr val="tx1"/>
                </a:solidFill>
              </a:rPr>
              <a:t> </a:t>
            </a:r>
            <a:r>
              <a:rPr lang="sr-Cyrl-CS" sz="2400" dirty="0">
                <a:solidFill>
                  <a:schemeClr val="tx1"/>
                </a:solidFill>
              </a:rPr>
              <a:t>Ученицима није дозвољено да напуштају просторију у којој се полаже испит пре 9.45 часова и у периоду од 10.45 до 11.00 </a:t>
            </a:r>
            <a:r>
              <a:rPr lang="sr-Cyrl-CS" sz="2400" dirty="0" smtClean="0">
                <a:solidFill>
                  <a:schemeClr val="tx1"/>
                </a:solidFill>
              </a:rPr>
              <a:t>часова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lack-board-ppt-ppt-backgrounds-powerpoi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762000"/>
          </a:xfrm>
        </p:spPr>
        <p:txBody>
          <a:bodyPr>
            <a:noAutofit/>
          </a:bodyPr>
          <a:lstStyle/>
          <a:p>
            <a:r>
              <a:rPr lang="sr-Cyrl-R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УПУТСТВА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28600" y="1219200"/>
            <a:ext cx="8610600" cy="5410200"/>
          </a:xfrm>
        </p:spPr>
        <p:txBody>
          <a:bodyPr>
            <a:normAutofit lnSpcReduction="10000"/>
          </a:bodyPr>
          <a:lstStyle/>
          <a:p>
            <a:pPr lvl="0" algn="l"/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- </a:t>
            </a:r>
            <a:r>
              <a:rPr lang="ru-RU" sz="2400" dirty="0" smtClean="0">
                <a:solidFill>
                  <a:schemeClr val="tx1"/>
                </a:solidFill>
              </a:rPr>
              <a:t>Остваривање права на увид у тест и приговор може се обавити електронским путем на  порталу </a:t>
            </a:r>
            <a:r>
              <a:rPr lang="ru-RU" sz="2400" i="1" dirty="0" smtClean="0">
                <a:solidFill>
                  <a:schemeClr val="tx1"/>
                </a:solidFill>
              </a:rPr>
              <a:t>Моја средња школа </a:t>
            </a:r>
            <a:r>
              <a:rPr lang="sr-Cyrl-RS" sz="2400" dirty="0" smtClean="0">
                <a:solidFill>
                  <a:schemeClr val="tx1"/>
                </a:solidFill>
              </a:rPr>
              <a:t>https://</a:t>
            </a:r>
            <a:r>
              <a:rPr lang="sr-Cyrl-RS" sz="2800" b="1" dirty="0" smtClean="0">
                <a:solidFill>
                  <a:schemeClr val="tx1"/>
                </a:solidFill>
              </a:rPr>
              <a:t>mojasrednjaskola.gov.rs</a:t>
            </a:r>
            <a:r>
              <a:rPr lang="ru-RU" sz="2400" dirty="0" smtClean="0">
                <a:solidFill>
                  <a:schemeClr val="tx1"/>
                </a:solidFill>
              </a:rPr>
              <a:t>, у складу са упутством на омотници теста – Примерак за ученика или непосредно у простору школе.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- </a:t>
            </a:r>
            <a:r>
              <a:rPr lang="ru-RU" sz="2400" dirty="0" smtClean="0">
                <a:solidFill>
                  <a:schemeClr val="tx1"/>
                </a:solidFill>
              </a:rPr>
              <a:t>Молимо родитеље, односно друге законске заступнике да:</a:t>
            </a:r>
            <a:endParaRPr lang="en-US" sz="2400" dirty="0" smtClean="0">
              <a:solidFill>
                <a:schemeClr val="tx1"/>
              </a:solidFill>
            </a:endParaRPr>
          </a:p>
          <a:p>
            <a:pPr lvl="0" algn="l"/>
            <a:r>
              <a:rPr lang="ru-RU" sz="2400" dirty="0" smtClean="0">
                <a:solidFill>
                  <a:schemeClr val="tx1"/>
                </a:solidFill>
              </a:rPr>
              <a:t>Воде рачуна да ученици доручкују и попију воду пре почетка завршног испита.</a:t>
            </a:r>
            <a:endParaRPr lang="en-US" sz="2400" dirty="0" smtClean="0">
              <a:solidFill>
                <a:schemeClr val="tx1"/>
              </a:solidFill>
            </a:endParaRPr>
          </a:p>
          <a:p>
            <a:pPr lvl="0" algn="l"/>
            <a:r>
              <a:rPr lang="ru-RU" sz="2400" dirty="0" smtClean="0">
                <a:solidFill>
                  <a:schemeClr val="tx1"/>
                </a:solidFill>
              </a:rPr>
              <a:t>Провере да ли су ученици понели потребан прибор за рад и ђачку књижицу.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У провери резултата на појединачним тестовима на завршном испиту родитељи, односно други законски заступници ученика треба да имају јасну и прецизну информацију о начину приказивања резултата на тестовима и начину бодовања. </a:t>
            </a:r>
            <a:endParaRPr lang="en-US" sz="2400" dirty="0" smtClean="0">
              <a:solidFill>
                <a:schemeClr val="tx1"/>
              </a:solidFill>
            </a:endParaRPr>
          </a:p>
          <a:p>
            <a:pPr lvl="0" algn="l"/>
            <a:endParaRPr lang="en-US" sz="2400" dirty="0" smtClean="0">
              <a:solidFill>
                <a:schemeClr val="tx1"/>
              </a:solidFill>
            </a:endParaRPr>
          </a:p>
          <a:p>
            <a:pPr lvl="0" algn="l">
              <a:buFontTx/>
              <a:buChar char="-"/>
            </a:pPr>
            <a:endParaRPr lang="sr-Cyrl-CS" sz="2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lack-board-ppt-ppt-backgrounds-powerpoi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533400" y="1752600"/>
            <a:ext cx="8077200" cy="3276600"/>
          </a:xfrm>
        </p:spPr>
        <p:txBody>
          <a:bodyPr/>
          <a:lstStyle/>
          <a:p>
            <a:pPr lvl="1" algn="l"/>
            <a:r>
              <a:rPr lang="en-US" sz="2000" dirty="0" smtClean="0">
                <a:solidFill>
                  <a:schemeClr val="tx1"/>
                </a:solidFill>
              </a:rPr>
              <a:t>		</a:t>
            </a:r>
          </a:p>
          <a:p>
            <a:pPr lvl="1" algn="l"/>
            <a:r>
              <a:rPr lang="en-US" sz="2000" dirty="0" smtClean="0">
                <a:solidFill>
                  <a:schemeClr val="tx1"/>
                </a:solidFill>
              </a:rPr>
              <a:t>		</a:t>
            </a:r>
            <a:r>
              <a:rPr lang="en-US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www.mpn.gov.rs</a:t>
            </a:r>
            <a:endParaRPr lang="en-US" sz="4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/>
            <a:endParaRPr lang="en-US" sz="4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05000" y="3429000"/>
            <a:ext cx="563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  <a:hlinkClick r:id="rId4" action="ppaction://hlinkfile"/>
              </a:rPr>
              <a:t>mojasrednjaskola.gov.rs</a:t>
            </a:r>
            <a:endParaRPr lang="en-US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lack-board-ppt-ppt-backgrounds-powerpoi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914400"/>
          </a:xfrm>
        </p:spPr>
        <p:txBody>
          <a:bodyPr>
            <a:noAutofit/>
          </a:bodyPr>
          <a:lstStyle/>
          <a:p>
            <a:r>
              <a:rPr lang="sr-Cyrl-R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МАЛИ КАЛЕНДАР УПИСНИХ АКТИВНОСТИ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/2</a:t>
            </a:r>
            <a:r>
              <a:rPr lang="sr-Cyrl-R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447800"/>
            <a:ext cx="8534400" cy="5105400"/>
          </a:xfrm>
        </p:spPr>
        <p:txBody>
          <a:bodyPr>
            <a:normAutofit lnSpcReduction="10000"/>
          </a:bodyPr>
          <a:lstStyle/>
          <a:p>
            <a:pPr algn="l"/>
            <a:r>
              <a:rPr lang="sr-Cyrl-RS" sz="2000" b="1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  <a:cs typeface="Times New Roman" pitchFamily="18" charset="0"/>
              </a:rPr>
              <a:t>СРЕДА, 23.</a:t>
            </a:r>
            <a:r>
              <a:rPr lang="en-US" sz="2000" b="1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sr-Cyrl-RS" sz="2000" b="1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  <a:cs typeface="Times New Roman" pitchFamily="18" charset="0"/>
              </a:rPr>
              <a:t>ЈУН – СРПСКИ ЈЕЗИК</a:t>
            </a:r>
            <a:endParaRPr lang="en-US" sz="2000" b="1" dirty="0" smtClean="0">
              <a:solidFill>
                <a:schemeClr val="bg2">
                  <a:lumMod val="25000"/>
                </a:schemeClr>
              </a:solidFill>
              <a:latin typeface="Comic Sans MS" pitchFamily="66" charset="0"/>
              <a:cs typeface="Times New Roman" pitchFamily="18" charset="0"/>
            </a:endParaRPr>
          </a:p>
          <a:p>
            <a:pPr algn="l"/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  <a:cs typeface="Times New Roman" pitchFamily="18" charset="0"/>
              </a:rPr>
              <a:t>ЧЕТВРТАК, 24. ЈУН - МАТЕМАТИКА</a:t>
            </a:r>
            <a:endParaRPr lang="en-US" sz="2000" b="1" dirty="0" smtClean="0">
              <a:solidFill>
                <a:schemeClr val="bg2">
                  <a:lumMod val="25000"/>
                </a:schemeClr>
              </a:solidFill>
              <a:latin typeface="Comic Sans MS" pitchFamily="66" charset="0"/>
              <a:cs typeface="Times New Roman" pitchFamily="18" charset="0"/>
            </a:endParaRPr>
          </a:p>
          <a:p>
            <a:pPr algn="l"/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  <a:cs typeface="Times New Roman" pitchFamily="18" charset="0"/>
              </a:rPr>
              <a:t>ПЕТАК, 25. ЈУН – КОМБИНОВАНИ ТЕСТ</a:t>
            </a:r>
          </a:p>
          <a:p>
            <a:pPr algn="l"/>
            <a:r>
              <a:rPr lang="ru-RU" sz="2000" b="1" i="1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  <a:cs typeface="Times New Roman" pitchFamily="18" charset="0"/>
              </a:rPr>
              <a:t>	Сви испити почињу у 9:00 сати и трају 120 минута.</a:t>
            </a:r>
            <a:endParaRPr lang="ru-RU" sz="2000" b="1" i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  <a:cs typeface="Times New Roman" pitchFamily="18" charset="0"/>
              </a:rPr>
              <a:t>27. ЈУН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прелиминарни резултати ЗИ и пријем и решавање евентуалних 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жалби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резултате ЗИ на порталу </a:t>
            </a:r>
            <a:r>
              <a:rPr lang="en-US" sz="2000" b="1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  <a:cs typeface="Times New Roman" pitchFamily="18" charset="0"/>
              </a:rPr>
              <a:t>mojasrednjaskola.gov.rs</a:t>
            </a:r>
          </a:p>
          <a:p>
            <a:pPr algn="l"/>
            <a:r>
              <a:rPr lang="en-US" sz="2000" b="1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  <a:cs typeface="Times New Roman" pitchFamily="18" charset="0"/>
              </a:rPr>
              <a:t>2. </a:t>
            </a:r>
            <a:r>
              <a:rPr lang="sr-Cyrl-RS" sz="2000" b="1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  <a:cs typeface="Times New Roman" pitchFamily="18" charset="0"/>
              </a:rPr>
              <a:t>ЈУЛА – коначни резултати </a:t>
            </a:r>
            <a:r>
              <a:rPr lang="sr-Cyrl-RS" sz="20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ЗИ</a:t>
            </a:r>
            <a:r>
              <a:rPr lang="sr-Cyrl-RS" sz="2000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  <a:cs typeface="Times New Roman" pitchFamily="18" charset="0"/>
              </a:rPr>
              <a:t> и упис у мизичке и балетске школе</a:t>
            </a:r>
            <a:endParaRPr lang="ru-RU" sz="20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  <a:cs typeface="Times New Roman" pitchFamily="18" charset="0"/>
              </a:rPr>
              <a:t>3. и 4. ЈУЛА -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попуњавање и предаја листе жеља у школи (</a:t>
            </a:r>
            <a:r>
              <a:rPr lang="ru-RU" sz="20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 3. на порталу)</a:t>
            </a:r>
          </a:p>
          <a:p>
            <a:pPr algn="l"/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  <a:cs typeface="Times New Roman" pitchFamily="18" charset="0"/>
              </a:rPr>
              <a:t>11 ЈУЛА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Објављивање званичних резултата расподеле по школама и образовним профилима у основним и средњим 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школама и </a:t>
            </a:r>
            <a:r>
              <a:rPr lang="ru-RU" sz="17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/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12. И 13. ЈУЛА - </a:t>
            </a:r>
            <a:r>
              <a:rPr lang="ru-RU" sz="26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упис ученика у средње школе – </a:t>
            </a:r>
            <a:r>
              <a:rPr lang="sr-Cyrl-RS" sz="26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може и електронски преко портала (од 12 – 18 јула).</a:t>
            </a:r>
            <a:endParaRPr lang="ru-RU" sz="2000" b="1" dirty="0">
              <a:solidFill>
                <a:schemeClr val="bg2">
                  <a:lumMod val="2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lack-board-ppt-ppt-backgrounds-powerpoi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142999"/>
          </a:xfrm>
        </p:spPr>
        <p:txBody>
          <a:bodyPr>
            <a:noAutofit/>
          </a:bodyPr>
          <a:lstStyle/>
          <a:p>
            <a:r>
              <a:rPr lang="sr-Cyrl-R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НАЧИН РАЧУНАЊА БОДОВА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219200"/>
            <a:ext cx="8534400" cy="5410200"/>
          </a:xfrm>
        </p:spPr>
        <p:txBody>
          <a:bodyPr>
            <a:normAutofit lnSpcReduction="10000"/>
          </a:bodyPr>
          <a:lstStyle/>
          <a:p>
            <a:pPr algn="l"/>
            <a:endParaRPr lang="ru-RU" sz="2000" b="1" dirty="0">
              <a:solidFill>
                <a:schemeClr val="bg2">
                  <a:lumMod val="25000"/>
                </a:schemeClr>
              </a:solidFill>
              <a:latin typeface="Comic Sans MS" pitchFamily="66" charset="0"/>
              <a:cs typeface="Times New Roman" pitchFamily="18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sr-Cyrl-RS" sz="2400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sr-Cyrl-RS" sz="2400" b="1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  <a:cs typeface="Times New Roman" pitchFamily="18" charset="0"/>
              </a:rPr>
              <a:t>ИЗ ШКОЛЕ</a:t>
            </a:r>
            <a:r>
              <a:rPr lang="sr-Cyrl-RS" sz="2400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  <a:cs typeface="Times New Roman" pitchFamily="18" charset="0"/>
              </a:rPr>
              <a:t>: 	просек 6. разред х 4</a:t>
            </a:r>
          </a:p>
          <a:p>
            <a:pPr lvl="4" algn="l"/>
            <a:r>
              <a:rPr lang="sr-Cyrl-RS" sz="1200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  <a:cs typeface="Times New Roman" pitchFamily="18" charset="0"/>
              </a:rPr>
              <a:t>    	</a:t>
            </a:r>
            <a:r>
              <a:rPr lang="sr-Cyrl-RS" sz="2400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  <a:cs typeface="Times New Roman" pitchFamily="18" charset="0"/>
              </a:rPr>
              <a:t>просек 7. разред х 4</a:t>
            </a:r>
          </a:p>
          <a:p>
            <a:pPr lvl="4" algn="l"/>
            <a:r>
              <a:rPr lang="sr-Cyrl-RS" sz="2400" dirty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  <a:cs typeface="Times New Roman" pitchFamily="18" charset="0"/>
              </a:rPr>
              <a:t>	</a:t>
            </a:r>
            <a:r>
              <a:rPr lang="sr-Cyrl-RS" sz="2400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  <a:cs typeface="Times New Roman" pitchFamily="18" charset="0"/>
              </a:rPr>
              <a:t>просек 8. разред х 4</a:t>
            </a:r>
          </a:p>
          <a:p>
            <a:pPr lvl="4" algn="l"/>
            <a:r>
              <a:rPr lang="sr-Cyrl-RS" sz="2400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  <a:cs typeface="Times New Roman" pitchFamily="18" charset="0"/>
              </a:rPr>
              <a:t>		______________________</a:t>
            </a:r>
          </a:p>
          <a:p>
            <a:pPr lvl="4" algn="l"/>
            <a:r>
              <a:rPr lang="sr-Cyrl-RS" sz="2400" dirty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  <a:cs typeface="Times New Roman" pitchFamily="18" charset="0"/>
              </a:rPr>
              <a:t>	</a:t>
            </a:r>
            <a:r>
              <a:rPr lang="sr-Cyrl-RS" sz="2400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  <a:cs typeface="Times New Roman" pitchFamily="18" charset="0"/>
              </a:rPr>
              <a:t>		мах. 60 поена</a:t>
            </a:r>
            <a:endParaRPr lang="sr-Cyrl-RS" sz="1200" dirty="0">
              <a:solidFill>
                <a:schemeClr val="bg2">
                  <a:lumMod val="25000"/>
                </a:schemeClr>
              </a:solidFill>
              <a:latin typeface="Comic Sans MS" pitchFamily="66" charset="0"/>
              <a:cs typeface="Times New Roman" pitchFamily="18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sr-Cyrl-RS" sz="2800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sr-Cyrl-RS" sz="2400" b="1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  <a:cs typeface="Times New Roman" pitchFamily="18" charset="0"/>
              </a:rPr>
              <a:t>СА ЗАВРШНОГ ИСПИТА</a:t>
            </a:r>
            <a:r>
              <a:rPr lang="sr-Cyrl-RS" sz="2400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  <a:cs typeface="Times New Roman" pitchFamily="18" charset="0"/>
              </a:rPr>
              <a:t>: </a:t>
            </a:r>
          </a:p>
          <a:p>
            <a:pPr algn="l"/>
            <a:r>
              <a:rPr lang="sr-Cyrl-RS" sz="2400" dirty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  <a:cs typeface="Times New Roman" pitchFamily="18" charset="0"/>
              </a:rPr>
              <a:t>	</a:t>
            </a:r>
            <a:r>
              <a:rPr lang="sr-Cyrl-RS" sz="2400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  <a:cs typeface="Times New Roman" pitchFamily="18" charset="0"/>
              </a:rPr>
              <a:t>СРПСКИ ЈЕЗИК И МАТЕМАТИКА  </a:t>
            </a:r>
            <a:r>
              <a:rPr lang="sr-Cyrl-RS" sz="2400" b="1" i="1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  <a:cs typeface="Times New Roman" pitchFamily="18" charset="0"/>
              </a:rPr>
              <a:t>20</a:t>
            </a:r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sr-Cyrl-RS" sz="2400" b="1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  <a:cs typeface="Times New Roman" pitchFamily="18" charset="0"/>
              </a:rPr>
              <a:t>х 0,65 </a:t>
            </a:r>
          </a:p>
          <a:p>
            <a:pPr algn="l"/>
            <a:r>
              <a:rPr lang="sr-Cyrl-RS" sz="2400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  <a:cs typeface="Times New Roman" pitchFamily="18" charset="0"/>
              </a:rPr>
              <a:t>		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  <a:cs typeface="Times New Roman" pitchFamily="18" charset="0"/>
              </a:rPr>
              <a:t>	</a:t>
            </a:r>
            <a:r>
              <a:rPr lang="sr-Cyrl-RS" sz="14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(МАХ 13 ПОЕНА ПО ТЕСТУ)</a:t>
            </a:r>
            <a:endParaRPr lang="sr-Cyrl-RS" sz="2400" b="1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imes New Roman" pitchFamily="18" charset="0"/>
            </a:endParaRPr>
          </a:p>
          <a:p>
            <a:pPr algn="l">
              <a:lnSpc>
                <a:spcPct val="160000"/>
              </a:lnSpc>
            </a:pPr>
            <a:r>
              <a:rPr lang="sr-Cyrl-RS" sz="2400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  <a:cs typeface="Times New Roman" pitchFamily="18" charset="0"/>
              </a:rPr>
              <a:t>	КОМБИНОВАНИ ТЕСТ </a:t>
            </a:r>
            <a:r>
              <a:rPr lang="sr-Cyrl-RS" sz="2400" b="1" i="1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  <a:cs typeface="Times New Roman" pitchFamily="18" charset="0"/>
              </a:rPr>
              <a:t>20</a:t>
            </a:r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sr-Cyrl-RS" sz="2400" b="1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  <a:cs typeface="Times New Roman" pitchFamily="18" charset="0"/>
              </a:rPr>
              <a:t>х</a:t>
            </a:r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sr-Cyrl-RS" sz="2400" b="1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  <a:cs typeface="Times New Roman" pitchFamily="18" charset="0"/>
              </a:rPr>
              <a:t>0,70</a:t>
            </a:r>
          </a:p>
          <a:p>
            <a:pPr algn="l"/>
            <a:r>
              <a:rPr lang="sr-Cyrl-RS" sz="1400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  <a:cs typeface="Times New Roman" pitchFamily="18" charset="0"/>
              </a:rPr>
              <a:t>		</a:t>
            </a:r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  <a:cs typeface="Times New Roman" pitchFamily="18" charset="0"/>
              </a:rPr>
              <a:t>	</a:t>
            </a:r>
            <a:r>
              <a:rPr lang="sr-Cyrl-RS" sz="14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(МАХ 14 ПОЕНА НА ТЕСТУ)</a:t>
            </a:r>
          </a:p>
          <a:p>
            <a:pPr algn="l"/>
            <a:r>
              <a:rPr lang="sr-Cyrl-RS" sz="2000" dirty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  <a:cs typeface="Times New Roman" pitchFamily="18" charset="0"/>
              </a:rPr>
              <a:t>	</a:t>
            </a:r>
            <a:r>
              <a:rPr lang="sr-Cyrl-RS" sz="2000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  <a:cs typeface="Times New Roman" pitchFamily="18" charset="0"/>
              </a:rPr>
              <a:t>			______________________</a:t>
            </a:r>
          </a:p>
          <a:p>
            <a:pPr algn="l"/>
            <a:r>
              <a:rPr lang="sr-Cyrl-RS" sz="2400" dirty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  <a:cs typeface="Times New Roman" pitchFamily="18" charset="0"/>
              </a:rPr>
              <a:t>	</a:t>
            </a:r>
            <a:r>
              <a:rPr lang="sr-Cyrl-RS" sz="2400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  <a:cs typeface="Times New Roman" pitchFamily="18" charset="0"/>
              </a:rPr>
              <a:t>				мах.  </a:t>
            </a:r>
            <a:r>
              <a:rPr lang="sr-Cyrl-RS" sz="24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40 поена</a:t>
            </a:r>
            <a:endParaRPr lang="sr-Cyrl-RS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lack-board-ppt-ppt-backgrounds-powerpoi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142999"/>
          </a:xfrm>
        </p:spPr>
        <p:txBody>
          <a:bodyPr>
            <a:noAutofit/>
          </a:bodyPr>
          <a:lstStyle/>
          <a:p>
            <a:r>
              <a:rPr lang="sr-Cyrl-R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МИНИМАЛАН БРОЈ БОДОВА  ЗА УПИС ПО ШКОЛАМА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447800"/>
            <a:ext cx="8534400" cy="5181600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  <a:cs typeface="Times New Roman" pitchFamily="18" charset="0"/>
              </a:rPr>
              <a:t>Економско-трговинска школа:</a:t>
            </a:r>
          </a:p>
          <a:p>
            <a:pPr algn="l"/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  <a:cs typeface="Times New Roman" pitchFamily="18" charset="0"/>
              </a:rPr>
              <a:t>	</a:t>
            </a:r>
            <a:endParaRPr lang="ru-RU" sz="2000" b="1" dirty="0" smtClean="0">
              <a:solidFill>
                <a:schemeClr val="bg2">
                  <a:lumMod val="25000"/>
                </a:schemeClr>
              </a:solidFill>
              <a:latin typeface="Comic Sans MS" pitchFamily="66" charset="0"/>
              <a:cs typeface="Times New Roman" pitchFamily="18" charset="0"/>
            </a:endParaRPr>
          </a:p>
          <a:p>
            <a:pPr algn="l"/>
            <a:endParaRPr lang="ru-RU" sz="2000" b="1" dirty="0">
              <a:solidFill>
                <a:schemeClr val="bg2">
                  <a:lumMod val="25000"/>
                </a:schemeClr>
              </a:solidFill>
              <a:latin typeface="Comic Sans MS" pitchFamily="66" charset="0"/>
              <a:cs typeface="Times New Roman" pitchFamily="18" charset="0"/>
            </a:endParaRPr>
          </a:p>
          <a:p>
            <a:pPr algn="l"/>
            <a:endParaRPr lang="ru-RU" sz="2000" b="1" dirty="0" smtClean="0">
              <a:solidFill>
                <a:schemeClr val="bg2">
                  <a:lumMod val="25000"/>
                </a:schemeClr>
              </a:solidFill>
              <a:latin typeface="Comic Sans MS" pitchFamily="66" charset="0"/>
              <a:cs typeface="Times New Roman" pitchFamily="18" charset="0"/>
            </a:endParaRPr>
          </a:p>
          <a:p>
            <a:pPr algn="l"/>
            <a:endParaRPr lang="ru-RU" sz="2000" b="1" dirty="0">
              <a:solidFill>
                <a:schemeClr val="bg2">
                  <a:lumMod val="25000"/>
                </a:schemeClr>
              </a:solidFill>
              <a:latin typeface="Comic Sans MS" pitchFamily="66" charset="0"/>
              <a:cs typeface="Times New Roman" pitchFamily="18" charset="0"/>
            </a:endParaRPr>
          </a:p>
          <a:p>
            <a:pPr algn="l"/>
            <a:endParaRPr lang="ru-RU" sz="2000" b="1" dirty="0" smtClean="0">
              <a:solidFill>
                <a:schemeClr val="bg2">
                  <a:lumMod val="25000"/>
                </a:schemeClr>
              </a:solidFill>
              <a:latin typeface="Comic Sans MS" pitchFamily="66" charset="0"/>
              <a:cs typeface="Times New Roman" pitchFamily="18" charset="0"/>
            </a:endParaRPr>
          </a:p>
          <a:p>
            <a:pPr algn="l"/>
            <a:endParaRPr lang="ru-RU" sz="2000" b="1" dirty="0">
              <a:solidFill>
                <a:schemeClr val="bg2">
                  <a:lumMod val="25000"/>
                </a:schemeClr>
              </a:solidFill>
              <a:latin typeface="Comic Sans MS" pitchFamily="66" charset="0"/>
              <a:cs typeface="Times New Roman" pitchFamily="18" charset="0"/>
            </a:endParaRPr>
          </a:p>
          <a:p>
            <a:pPr algn="l"/>
            <a:endParaRPr lang="ru-RU" sz="2000" b="1" dirty="0" smtClean="0">
              <a:solidFill>
                <a:schemeClr val="bg2">
                  <a:lumMod val="25000"/>
                </a:schemeClr>
              </a:solidFill>
              <a:latin typeface="Comic Sans MS" pitchFamily="66" charset="0"/>
              <a:cs typeface="Times New Roman" pitchFamily="18" charset="0"/>
            </a:endParaRPr>
          </a:p>
          <a:p>
            <a:pPr algn="l"/>
            <a:endParaRPr lang="ru-RU" sz="2000" b="1" dirty="0">
              <a:solidFill>
                <a:schemeClr val="bg2">
                  <a:lumMod val="25000"/>
                </a:schemeClr>
              </a:solidFill>
              <a:latin typeface="Comic Sans MS" pitchFamily="66" charset="0"/>
              <a:cs typeface="Times New Roman" pitchFamily="18" charset="0"/>
            </a:endParaRPr>
          </a:p>
          <a:p>
            <a:pPr algn="l"/>
            <a:endParaRPr lang="ru-RU" sz="1200" b="1" dirty="0" smtClean="0">
              <a:solidFill>
                <a:schemeClr val="bg2">
                  <a:lumMod val="25000"/>
                </a:schemeClr>
              </a:solidFill>
              <a:latin typeface="Comic Sans MS" pitchFamily="66" charset="0"/>
              <a:cs typeface="Times New Roman" pitchFamily="18" charset="0"/>
            </a:endParaRPr>
          </a:p>
          <a:p>
            <a:pPr algn="l"/>
            <a:endParaRPr lang="ru-RU" sz="2400" b="1" dirty="0">
              <a:solidFill>
                <a:schemeClr val="bg2">
                  <a:lumMod val="2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1000" y="2286000"/>
          <a:ext cx="8305800" cy="4114800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388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7897">
                <a:tc rowSpan="2">
                  <a:txBody>
                    <a:bodyPr/>
                    <a:lstStyle/>
                    <a:p>
                      <a:pPr algn="ctr"/>
                      <a:r>
                        <a:rPr lang="sr-Cyrl-RS" sz="2000" dirty="0" smtClean="0"/>
                        <a:t>ОБРАЗОВНИ ПРОФИЛ</a:t>
                      </a:r>
                      <a:endParaRPr lang="en-US" sz="20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КВОТА</a:t>
                      </a:r>
                      <a:r>
                        <a:rPr lang="sr-Cyrl-RS" baseline="0" dirty="0" smtClean="0"/>
                        <a:t> УПИСА</a:t>
                      </a:r>
                      <a:endParaRPr lang="en-US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МИНИМАЛАН БРОЈ БОДОВА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897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2020</a:t>
                      </a:r>
                      <a:endParaRPr lang="en-US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2019</a:t>
                      </a:r>
                      <a:endParaRPr lang="en-US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 smtClean="0">
                          <a:effectLst/>
                        </a:rPr>
                        <a:t>2018</a:t>
                      </a:r>
                      <a:endParaRPr lang="en-US" b="0" dirty="0">
                        <a:effectLst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2017</a:t>
                      </a:r>
                      <a:endParaRPr lang="en-US" b="0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897"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ТРГОВАЦ           (3)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25+5Д</a:t>
                      </a:r>
                      <a:endParaRPr lang="en-US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45,66</a:t>
                      </a:r>
                      <a:endParaRPr lang="en-US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r-Cyrl-RS" b="1" dirty="0" smtClean="0"/>
                        <a:t>42,19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 smtClean="0">
                          <a:effectLst/>
                        </a:rPr>
                        <a:t>42,7</a:t>
                      </a:r>
                      <a:endParaRPr lang="en-US" b="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45.60</a:t>
                      </a:r>
                      <a:endParaRPr lang="en-US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897"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ЕКОНОМСКИ</a:t>
                      </a:r>
                      <a:r>
                        <a:rPr lang="sr-Cyrl-RS" baseline="0" dirty="0" smtClean="0"/>
                        <a:t> ТЕХНИЧАР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30</a:t>
                      </a:r>
                      <a:r>
                        <a:rPr lang="sr-Cyrl-RS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endParaRPr lang="en-US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82,57</a:t>
                      </a:r>
                      <a:endParaRPr lang="en-US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r-Cyrl-RS" b="1" dirty="0" smtClean="0"/>
                        <a:t>76,81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 smtClean="0">
                          <a:effectLst/>
                        </a:rPr>
                        <a:t>79,99</a:t>
                      </a:r>
                      <a:endParaRPr lang="en-US" b="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74.87</a:t>
                      </a:r>
                      <a:endParaRPr lang="en-US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897"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 smtClean="0"/>
                        <a:t>ПРАВНО-ПОСЛОВНИ</a:t>
                      </a:r>
                      <a:r>
                        <a:rPr lang="sr-Cyrl-RS" b="0" baseline="0" dirty="0" smtClean="0"/>
                        <a:t> ТЕХНИЧАР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30</a:t>
                      </a:r>
                      <a:endParaRPr lang="en-US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79,32</a:t>
                      </a:r>
                      <a:endParaRPr lang="en-US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r-Cyrl-RS" b="1" dirty="0" smtClean="0"/>
                        <a:t>73,32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 smtClean="0">
                          <a:effectLst/>
                        </a:rPr>
                        <a:t>/</a:t>
                      </a:r>
                      <a:endParaRPr lang="en-US" b="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 smtClean="0"/>
                        <a:t>/</a:t>
                      </a:r>
                      <a:endParaRPr lang="en-US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897"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ПОСЛОВНИ АДМИНИСТРАТОР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30</a:t>
                      </a:r>
                      <a:endParaRPr lang="en-US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77,41</a:t>
                      </a:r>
                      <a:endParaRPr lang="en-US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r-Cyrl-RS" b="1" dirty="0" smtClean="0"/>
                        <a:t>71,73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 smtClean="0">
                          <a:effectLst/>
                        </a:rPr>
                        <a:t>77,74</a:t>
                      </a:r>
                      <a:endParaRPr lang="en-US" b="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77.24</a:t>
                      </a:r>
                      <a:endParaRPr lang="en-US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897"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ФИНАНСИЈСКИ АДМИНИСТРАТОР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30</a:t>
                      </a:r>
                      <a:endParaRPr lang="en-US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76,88</a:t>
                      </a:r>
                      <a:endParaRPr lang="en-US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r-Cyrl-RS" b="1" dirty="0" smtClean="0"/>
                        <a:t>66,87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 smtClean="0">
                          <a:effectLst/>
                        </a:rPr>
                        <a:t>78,51</a:t>
                      </a:r>
                      <a:endParaRPr lang="en-US" b="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77.15</a:t>
                      </a:r>
                      <a:endParaRPr lang="en-US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897"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ТЕХНИЧАР</a:t>
                      </a:r>
                      <a:r>
                        <a:rPr lang="sr-Cyrl-RS" baseline="0" dirty="0" smtClean="0"/>
                        <a:t> ОБЕЗБЕЂЕЊА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30</a:t>
                      </a:r>
                      <a:endParaRPr lang="en-US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72,96</a:t>
                      </a:r>
                      <a:endParaRPr lang="en-US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r-Cyrl-RS" b="1" dirty="0" smtClean="0"/>
                        <a:t>71,47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 smtClean="0">
                          <a:effectLst/>
                        </a:rPr>
                        <a:t>72,67</a:t>
                      </a:r>
                      <a:endParaRPr lang="en-US" b="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71.71</a:t>
                      </a:r>
                      <a:endParaRPr lang="en-US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1624"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КОМЕРЦИЈАЛИСТА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30</a:t>
                      </a:r>
                      <a:endParaRPr lang="en-US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74,23</a:t>
                      </a:r>
                      <a:endParaRPr lang="en-US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r-Cyrl-RS" b="1" dirty="0" smtClean="0"/>
                        <a:t>68,91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 smtClean="0">
                          <a:effectLst/>
                        </a:rPr>
                        <a:t>75,38</a:t>
                      </a:r>
                      <a:endParaRPr lang="en-US" b="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73.37</a:t>
                      </a:r>
                      <a:endParaRPr lang="en-US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lack-board-ppt-ppt-backgrounds-powerpoi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142999"/>
          </a:xfrm>
        </p:spPr>
        <p:txBody>
          <a:bodyPr>
            <a:noAutofit/>
          </a:bodyPr>
          <a:lstStyle/>
          <a:p>
            <a:r>
              <a:rPr lang="sr-Cyrl-R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МИНИМАЛАН БРОЈ БОДОВА  ЗА УПИС ПО ШКОЛАМА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447800"/>
            <a:ext cx="8534400" cy="5181600"/>
          </a:xfrm>
        </p:spPr>
        <p:txBody>
          <a:bodyPr>
            <a:normAutofit/>
          </a:bodyPr>
          <a:lstStyle/>
          <a:p>
            <a:pPr algn="l"/>
            <a:endParaRPr lang="ru-RU" sz="2400" b="1" dirty="0" smtClean="0">
              <a:solidFill>
                <a:schemeClr val="bg2">
                  <a:lumMod val="25000"/>
                </a:schemeClr>
              </a:solidFill>
              <a:latin typeface="Comic Sans MS" pitchFamily="66" charset="0"/>
              <a:cs typeface="Times New Roman" pitchFamily="18" charset="0"/>
            </a:endParaRPr>
          </a:p>
          <a:p>
            <a:pPr algn="l"/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  <a:cs typeface="Times New Roman" pitchFamily="18" charset="0"/>
              </a:rPr>
              <a:t>Економско-трговинска школа 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  <a:cs typeface="Times New Roman" pitchFamily="18" charset="0"/>
              </a:rPr>
              <a:t>(2019/20)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  <a:cs typeface="Times New Roman" pitchFamily="18" charset="0"/>
              </a:rPr>
              <a:t>:</a:t>
            </a:r>
          </a:p>
          <a:p>
            <a:pPr algn="l"/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  <a:cs typeface="Times New Roman" pitchFamily="18" charset="0"/>
              </a:rPr>
              <a:t>	</a:t>
            </a:r>
            <a:endParaRPr lang="ru-RU" sz="2000" b="1" dirty="0" smtClean="0">
              <a:solidFill>
                <a:schemeClr val="bg2">
                  <a:lumMod val="25000"/>
                </a:schemeClr>
              </a:solidFill>
              <a:latin typeface="Comic Sans MS" pitchFamily="66" charset="0"/>
              <a:cs typeface="Times New Roman" pitchFamily="18" charset="0"/>
            </a:endParaRPr>
          </a:p>
          <a:p>
            <a:pPr algn="l"/>
            <a:endParaRPr lang="ru-RU" sz="2000" b="1" dirty="0">
              <a:solidFill>
                <a:schemeClr val="bg2">
                  <a:lumMod val="25000"/>
                </a:schemeClr>
              </a:solidFill>
              <a:latin typeface="Comic Sans MS" pitchFamily="66" charset="0"/>
              <a:cs typeface="Times New Roman" pitchFamily="18" charset="0"/>
            </a:endParaRPr>
          </a:p>
          <a:p>
            <a:pPr algn="l"/>
            <a:endParaRPr lang="ru-RU" sz="2000" b="1" dirty="0" smtClean="0">
              <a:solidFill>
                <a:schemeClr val="bg2">
                  <a:lumMod val="25000"/>
                </a:schemeClr>
              </a:solidFill>
              <a:latin typeface="Comic Sans MS" pitchFamily="66" charset="0"/>
              <a:cs typeface="Times New Roman" pitchFamily="18" charset="0"/>
            </a:endParaRPr>
          </a:p>
          <a:p>
            <a:pPr algn="l"/>
            <a:endParaRPr lang="ru-RU" sz="2000" b="1" dirty="0">
              <a:solidFill>
                <a:schemeClr val="bg2">
                  <a:lumMod val="25000"/>
                </a:schemeClr>
              </a:solidFill>
              <a:latin typeface="Comic Sans MS" pitchFamily="66" charset="0"/>
              <a:cs typeface="Times New Roman" pitchFamily="18" charset="0"/>
            </a:endParaRPr>
          </a:p>
          <a:p>
            <a:pPr algn="l"/>
            <a:endParaRPr lang="ru-RU" sz="2000" b="1" dirty="0" smtClean="0">
              <a:solidFill>
                <a:schemeClr val="bg2">
                  <a:lumMod val="25000"/>
                </a:schemeClr>
              </a:solidFill>
              <a:latin typeface="Comic Sans MS" pitchFamily="66" charset="0"/>
              <a:cs typeface="Times New Roman" pitchFamily="18" charset="0"/>
            </a:endParaRPr>
          </a:p>
          <a:p>
            <a:pPr algn="l"/>
            <a:endParaRPr lang="ru-RU" sz="2000" b="1" dirty="0">
              <a:solidFill>
                <a:schemeClr val="bg2">
                  <a:lumMod val="25000"/>
                </a:schemeClr>
              </a:solidFill>
              <a:latin typeface="Comic Sans MS" pitchFamily="66" charset="0"/>
              <a:cs typeface="Times New Roman" pitchFamily="18" charset="0"/>
            </a:endParaRPr>
          </a:p>
          <a:p>
            <a:pPr algn="l"/>
            <a:endParaRPr lang="ru-RU" sz="2000" b="1" dirty="0" smtClean="0">
              <a:solidFill>
                <a:schemeClr val="bg2">
                  <a:lumMod val="25000"/>
                </a:schemeClr>
              </a:solidFill>
              <a:latin typeface="Comic Sans MS" pitchFamily="66" charset="0"/>
              <a:cs typeface="Times New Roman" pitchFamily="18" charset="0"/>
            </a:endParaRPr>
          </a:p>
          <a:p>
            <a:pPr algn="l"/>
            <a:endParaRPr lang="ru-RU" sz="2000" b="1" dirty="0">
              <a:solidFill>
                <a:schemeClr val="bg2">
                  <a:lumMod val="25000"/>
                </a:schemeClr>
              </a:solidFill>
              <a:latin typeface="Comic Sans MS" pitchFamily="66" charset="0"/>
              <a:cs typeface="Times New Roman" pitchFamily="18" charset="0"/>
            </a:endParaRPr>
          </a:p>
          <a:p>
            <a:pPr algn="l"/>
            <a:endParaRPr lang="ru-RU" sz="1200" b="1" dirty="0" smtClean="0">
              <a:solidFill>
                <a:schemeClr val="bg2">
                  <a:lumMod val="25000"/>
                </a:schemeClr>
              </a:solidFill>
              <a:latin typeface="Comic Sans MS" pitchFamily="66" charset="0"/>
              <a:cs typeface="Times New Roman" pitchFamily="18" charset="0"/>
            </a:endParaRPr>
          </a:p>
          <a:p>
            <a:pPr algn="l"/>
            <a:endParaRPr lang="ru-RU" sz="2400" b="1" dirty="0">
              <a:solidFill>
                <a:schemeClr val="bg2">
                  <a:lumMod val="2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1001" y="2438400"/>
          <a:ext cx="8305801" cy="2789163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3422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40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97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97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97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67126">
                <a:tc rowSpan="2">
                  <a:txBody>
                    <a:bodyPr/>
                    <a:lstStyle/>
                    <a:p>
                      <a:pPr algn="ctr"/>
                      <a:r>
                        <a:rPr lang="sr-Cyrl-RS" sz="2000" dirty="0" smtClean="0"/>
                        <a:t>ОБРАЗОВНИ ПРОФИЛ</a:t>
                      </a:r>
                      <a:endParaRPr lang="en-US" sz="20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КВОТА</a:t>
                      </a:r>
                      <a:r>
                        <a:rPr lang="sr-Cyrl-RS" baseline="0" dirty="0" smtClean="0"/>
                        <a:t> УПИСА</a:t>
                      </a:r>
                      <a:endParaRPr lang="en-US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МИНИМАЛАН БРОЈ БОДОВА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126">
                <a:tc vMerge="1"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800" b="1" dirty="0" smtClean="0"/>
                        <a:t>Ћићевац</a:t>
                      </a:r>
                      <a:endParaRPr lang="en-US" sz="1800" b="1" dirty="0" smtClean="0"/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800" b="1" dirty="0" smtClean="0"/>
                        <a:t>Трстеник</a:t>
                      </a:r>
                      <a:endParaRPr lang="en-US" sz="1800" b="1" dirty="0" smtClean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800" b="1" dirty="0" smtClean="0"/>
                        <a:t>Варварин</a:t>
                      </a:r>
                      <a:endParaRPr lang="en-US" sz="1800" b="1" dirty="0" smtClean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7126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2020</a:t>
                      </a:r>
                      <a:endParaRPr lang="en-US" sz="2400" b="1" dirty="0"/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2400" b="1" dirty="0" smtClean="0"/>
                        <a:t>2020</a:t>
                      </a:r>
                      <a:endParaRPr lang="en-US" sz="2400" b="1" dirty="0" smtClean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2400" b="1" dirty="0" smtClean="0"/>
                        <a:t>2020</a:t>
                      </a:r>
                      <a:endParaRPr lang="en-US" sz="2400" b="1" dirty="0" smtClean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822"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ЕКОНОМСКИ</a:t>
                      </a:r>
                      <a:r>
                        <a:rPr lang="sr-Cyrl-RS" baseline="0" dirty="0" smtClean="0"/>
                        <a:t> ТЕХНИЧАР    (4)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30 </a:t>
                      </a:r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2400" b="1" dirty="0" smtClean="0"/>
                        <a:t>56,13</a:t>
                      </a:r>
                      <a:endParaRPr lang="en-US" sz="2400" b="1" dirty="0" smtClean="0"/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52,69</a:t>
                      </a:r>
                      <a:endParaRPr lang="en-US" sz="2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7963"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ПОСЛОВНИ АДМИНИСТРАТОР   (4)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30</a:t>
                      </a:r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/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2400" b="1" dirty="0" smtClean="0"/>
                        <a:t>69,39</a:t>
                      </a:r>
                      <a:endParaRPr lang="en-US" sz="2400" b="1" dirty="0" smtClean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2400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lack-board-ppt-ppt-backgrounds-powerpoi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142999"/>
          </a:xfrm>
        </p:spPr>
        <p:txBody>
          <a:bodyPr>
            <a:noAutofit/>
          </a:bodyPr>
          <a:lstStyle/>
          <a:p>
            <a:r>
              <a:rPr lang="sr-Cyrl-R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МИНИМАЛАН БРОЈ БОДОВА  ЗА УПИС ПО ШКОЛАМА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447800"/>
            <a:ext cx="8534400" cy="5181600"/>
          </a:xfrm>
        </p:spPr>
        <p:txBody>
          <a:bodyPr>
            <a:normAutofit/>
          </a:bodyPr>
          <a:lstStyle/>
          <a:p>
            <a:pPr algn="l"/>
            <a:endParaRPr lang="ru-RU" sz="1200" b="1" dirty="0" smtClean="0">
              <a:solidFill>
                <a:schemeClr val="bg2">
                  <a:lumMod val="25000"/>
                </a:schemeClr>
              </a:solidFill>
              <a:latin typeface="Comic Sans MS" pitchFamily="66" charset="0"/>
              <a:cs typeface="Times New Roman" pitchFamily="18" charset="0"/>
            </a:endParaRPr>
          </a:p>
          <a:p>
            <a:pPr algn="l"/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  <a:cs typeface="Times New Roman" pitchFamily="18" charset="0"/>
              </a:rPr>
              <a:t>Гимназија:</a:t>
            </a:r>
          </a:p>
          <a:p>
            <a:pPr algn="l"/>
            <a:endParaRPr lang="ru-RU" sz="2400" b="1" dirty="0">
              <a:solidFill>
                <a:schemeClr val="bg2">
                  <a:lumMod val="2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57200" y="2362200"/>
          <a:ext cx="8153400" cy="4035518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381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9691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800" dirty="0" smtClean="0"/>
                        <a:t>ОБРАЗОВНИ ПРОФИЛ</a:t>
                      </a:r>
                      <a:endParaRPr lang="en-US" sz="1800" dirty="0" smtClean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600" dirty="0" smtClean="0"/>
                        <a:t>КВОТА</a:t>
                      </a:r>
                      <a:r>
                        <a:rPr lang="sr-Cyrl-RS" sz="1600" baseline="0" dirty="0" smtClean="0"/>
                        <a:t> УПИСА</a:t>
                      </a:r>
                      <a:endParaRPr lang="en-US" sz="1600" dirty="0" smtClean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dirty="0" smtClean="0"/>
                        <a:t>МИНИМАЛАН БРОЈ БОДОВА</a:t>
                      </a:r>
                      <a:endParaRPr lang="en-US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969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2020</a:t>
                      </a:r>
                      <a:endParaRPr lang="en-US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r-Cyrl-RS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2019</a:t>
                      </a:r>
                      <a:endParaRPr 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2018</a:t>
                      </a:r>
                      <a:endParaRPr 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2017</a:t>
                      </a:r>
                      <a:endParaRPr 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691"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ДРУШТВЕНО</a:t>
                      </a:r>
                      <a:r>
                        <a:rPr lang="sr-Cyrl-RS" baseline="0" dirty="0" smtClean="0"/>
                        <a:t> – ЈЕЗИЧКИ СМЕР   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ctr">
                        <a:buNone/>
                      </a:pPr>
                      <a:r>
                        <a:rPr lang="sr-Cyrl-R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120</a:t>
                      </a:r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81,96</a:t>
                      </a:r>
                      <a:endParaRPr lang="en-US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r-Cyrl-RS" b="0" dirty="0" smtClean="0"/>
                        <a:t>77,13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 smtClean="0"/>
                        <a:t>81,03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73.27</a:t>
                      </a:r>
                      <a:endParaRPr lang="en-US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9691"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ПРИРОДНО – МАТЕМАТИЧКИ СМЕР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120</a:t>
                      </a:r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81,07</a:t>
                      </a:r>
                      <a:endParaRPr lang="en-US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r-Cyrl-RS" b="0" dirty="0" smtClean="0"/>
                        <a:t>57,04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 smtClean="0"/>
                        <a:t>81,98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85.61</a:t>
                      </a:r>
                      <a:endParaRPr lang="en-US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8918"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Обдарени</a:t>
                      </a:r>
                      <a:r>
                        <a:rPr lang="sr-Cyrl-RS" baseline="0" dirty="0" smtClean="0"/>
                        <a:t> ученици у филолошкој гимназији – енглески језик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24</a:t>
                      </a:r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216,1</a:t>
                      </a:r>
                      <a:endParaRPr lang="en-US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r-Cyrl-RS" b="0" dirty="0" smtClean="0"/>
                        <a:t>205,78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 smtClean="0"/>
                        <a:t>212,7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228.35</a:t>
                      </a:r>
                      <a:endParaRPr lang="en-US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8918">
                <a:tc>
                  <a:txBody>
                    <a:bodyPr/>
                    <a:lstStyle/>
                    <a:p>
                      <a:pPr algn="ctr"/>
                      <a:r>
                        <a:rPr lang="sr-Cyrl-RS" spc="-60" dirty="0" smtClean="0"/>
                        <a:t>Ученици</a:t>
                      </a:r>
                      <a:r>
                        <a:rPr lang="sr-Cyrl-RS" spc="-60" baseline="0" dirty="0" smtClean="0"/>
                        <a:t> са посебним способностима за рачунарство и информатику</a:t>
                      </a:r>
                      <a:endParaRPr lang="en-US" spc="-6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20</a:t>
                      </a:r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283,05</a:t>
                      </a:r>
                      <a:endParaRPr lang="en-US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r-Cyrl-RS" b="0" dirty="0" smtClean="0"/>
                        <a:t>276,21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 smtClean="0"/>
                        <a:t>250,3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 smtClean="0"/>
                        <a:t>/</a:t>
                      </a:r>
                      <a:endParaRPr lang="en-US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58918">
                <a:tc>
                  <a:txBody>
                    <a:bodyPr/>
                    <a:lstStyle/>
                    <a:p>
                      <a:pPr algn="ctr"/>
                      <a:r>
                        <a:rPr lang="sr-Cyrl-RS" sz="1800" b="1" spc="-60" dirty="0" smtClean="0"/>
                        <a:t>Ученици</a:t>
                      </a:r>
                      <a:r>
                        <a:rPr lang="sr-Cyrl-RS" sz="1800" b="1" spc="-60" baseline="0" dirty="0" smtClean="0"/>
                        <a:t> са посебним способностима за  сценску и аудио-визуелну уметност</a:t>
                      </a:r>
                      <a:endParaRPr lang="en-US" sz="1800" b="1" spc="-6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20</a:t>
                      </a:r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199,12</a:t>
                      </a:r>
                      <a:endParaRPr lang="en-US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 smtClean="0"/>
                        <a:t>/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 smtClean="0"/>
                        <a:t>/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 smtClean="0"/>
                        <a:t>/</a:t>
                      </a:r>
                      <a:endParaRPr lang="en-US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lack-board-ppt-ppt-backgrounds-powerpoin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772400" cy="914400"/>
          </a:xfrm>
        </p:spPr>
        <p:txBody>
          <a:bodyPr>
            <a:noAutofit/>
          </a:bodyPr>
          <a:lstStyle/>
          <a:p>
            <a:r>
              <a:rPr lang="sr-Cyrl-R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МИНИМАЛАН БРОЈ БОДОВА  ЗА УПИС ПО ШКОЛАМА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143000"/>
            <a:ext cx="8686800" cy="5410200"/>
          </a:xfrm>
        </p:spPr>
        <p:txBody>
          <a:bodyPr>
            <a:normAutofit/>
          </a:bodyPr>
          <a:lstStyle/>
          <a:p>
            <a:pPr algn="l"/>
            <a:endParaRPr lang="ru-RU" sz="400" b="1" dirty="0" smtClean="0">
              <a:solidFill>
                <a:schemeClr val="bg2">
                  <a:lumMod val="25000"/>
                </a:schemeClr>
              </a:solidFill>
              <a:latin typeface="Comic Sans MS" pitchFamily="66" charset="0"/>
              <a:cs typeface="Times New Roman" pitchFamily="18" charset="0"/>
            </a:endParaRPr>
          </a:p>
          <a:p>
            <a:pPr algn="l"/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  <a:cs typeface="Times New Roman" pitchFamily="18" charset="0"/>
              </a:rPr>
              <a:t>Хемијско – технолошка школа:</a:t>
            </a:r>
          </a:p>
          <a:p>
            <a:pPr algn="l"/>
            <a:endParaRPr lang="ru-RU" sz="2400" b="1" dirty="0">
              <a:solidFill>
                <a:schemeClr val="bg2">
                  <a:lumMod val="2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81000" y="1828800"/>
          <a:ext cx="8458200" cy="4343401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40780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11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72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72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72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72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1009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600" dirty="0" smtClean="0"/>
                        <a:t>ОБРАЗОВНИ ПРОФИЛ</a:t>
                      </a:r>
                      <a:endParaRPr lang="en-US" sz="1600" dirty="0" smtClean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600" dirty="0" smtClean="0"/>
                        <a:t>КВОТА</a:t>
                      </a:r>
                      <a:r>
                        <a:rPr lang="sr-Cyrl-RS" sz="1600" baseline="0" dirty="0" smtClean="0"/>
                        <a:t> УПИСА</a:t>
                      </a:r>
                      <a:endParaRPr lang="en-US" sz="1600" dirty="0" smtClean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600" dirty="0" smtClean="0"/>
                        <a:t>МИН. БРОЈ БОДОВА</a:t>
                      </a:r>
                      <a:endParaRPr lang="en-US" sz="1600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55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2020</a:t>
                      </a:r>
                      <a:endParaRPr lang="en-US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2019</a:t>
                      </a:r>
                      <a:endParaRPr 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2018</a:t>
                      </a:r>
                      <a:endParaRPr 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2017</a:t>
                      </a:r>
                      <a:endParaRPr 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6556">
                <a:tc>
                  <a:txBody>
                    <a:bodyPr/>
                    <a:lstStyle/>
                    <a:p>
                      <a:pPr algn="ctr"/>
                      <a:r>
                        <a:rPr lang="sr-Cyrl-RS" sz="1800" dirty="0" smtClean="0"/>
                        <a:t>ПЕКАР  (3)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8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r>
                        <a:rPr lang="en-US" sz="18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en-US" sz="18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47,94</a:t>
                      </a:r>
                      <a:endParaRPr lang="en-US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 smtClean="0"/>
                        <a:t>37,28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 smtClean="0"/>
                        <a:t>38,81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41.56</a:t>
                      </a:r>
                      <a:endParaRPr lang="en-US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6556">
                <a:tc>
                  <a:txBody>
                    <a:bodyPr/>
                    <a:lstStyle/>
                    <a:p>
                      <a:pPr algn="ctr"/>
                      <a:r>
                        <a:rPr lang="sr-Cyrl-RS" sz="1800" dirty="0" smtClean="0"/>
                        <a:t>КОНОБАР  (3</a:t>
                      </a:r>
                      <a:r>
                        <a:rPr lang="sr-Cyrl-RS" sz="1800" b="0" dirty="0" smtClean="0"/>
                        <a:t>)</a:t>
                      </a:r>
                      <a:r>
                        <a:rPr lang="sr-Cyrl-RS" sz="1800" b="1" dirty="0" smtClean="0"/>
                        <a:t> дуално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8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15Д</a:t>
                      </a:r>
                      <a:endParaRPr lang="en-US" sz="18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43,33</a:t>
                      </a:r>
                      <a:endParaRPr lang="en-US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 smtClean="0"/>
                        <a:t>40,27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 smtClean="0"/>
                        <a:t>44,34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37.10</a:t>
                      </a:r>
                      <a:endParaRPr lang="en-US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6556">
                <a:tc>
                  <a:txBody>
                    <a:bodyPr/>
                    <a:lstStyle/>
                    <a:p>
                      <a:pPr algn="ctr"/>
                      <a:r>
                        <a:rPr lang="sr-Cyrl-RS" sz="1800" dirty="0" smtClean="0">
                          <a:solidFill>
                            <a:schemeClr val="tx1"/>
                          </a:solidFill>
                        </a:rPr>
                        <a:t>КУВАР</a:t>
                      </a:r>
                      <a:r>
                        <a:rPr lang="sr-Cyrl-RS" sz="1800" dirty="0" smtClean="0"/>
                        <a:t>   (3)  </a:t>
                      </a:r>
                      <a:r>
                        <a:rPr lang="sr-Cyrl-RS" sz="1800" b="1" dirty="0" smtClean="0"/>
                        <a:t>дуално</a:t>
                      </a:r>
                      <a:endParaRPr lang="en-US" sz="18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8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15Д</a:t>
                      </a:r>
                      <a:endParaRPr lang="en-US" sz="18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43,33</a:t>
                      </a:r>
                      <a:endParaRPr lang="en-US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 smtClean="0"/>
                        <a:t>54,90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 smtClean="0"/>
                        <a:t>57,48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57.16</a:t>
                      </a:r>
                      <a:endParaRPr lang="en-US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0160">
                <a:tc>
                  <a:txBody>
                    <a:bodyPr/>
                    <a:lstStyle/>
                    <a:p>
                      <a:pPr algn="ctr"/>
                      <a:r>
                        <a:rPr lang="sr-Cyrl-RS" sz="1600" b="0" dirty="0" smtClean="0">
                          <a:solidFill>
                            <a:schemeClr val="tx1"/>
                          </a:solidFill>
                          <a:effectLst/>
                        </a:rPr>
                        <a:t>ОПЕРАТЕР</a:t>
                      </a:r>
                      <a:r>
                        <a:rPr lang="sr-Cyrl-RS" sz="16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У ПРЕХРАМБЕНОЈ ИНДУСТРИЈИ </a:t>
                      </a:r>
                      <a:r>
                        <a:rPr lang="sr-Cyrl-RS" sz="1600" baseline="0" dirty="0" smtClean="0">
                          <a:solidFill>
                            <a:schemeClr val="tx1"/>
                          </a:solidFill>
                          <a:effectLst/>
                        </a:rPr>
                        <a:t>(3)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8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r>
                        <a:rPr lang="en-US" sz="18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45,84</a:t>
                      </a:r>
                      <a:endParaRPr lang="en-US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 smtClean="0"/>
                        <a:t>40,98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 smtClean="0"/>
                        <a:t>43,03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800" b="0" dirty="0" smtClean="0"/>
                        <a:t>/</a:t>
                      </a:r>
                      <a:endParaRPr lang="en-US" sz="1800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6556">
                <a:tc>
                  <a:txBody>
                    <a:bodyPr/>
                    <a:lstStyle/>
                    <a:p>
                      <a:pPr algn="ctr"/>
                      <a:r>
                        <a:rPr lang="sr-Cyrl-RS" sz="1800" dirty="0" smtClean="0"/>
                        <a:t>ПРЕХРАМБЕНИ ТЕХНИЧАР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30</a:t>
                      </a:r>
                      <a:endParaRPr lang="en-US" sz="18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54,47</a:t>
                      </a:r>
                      <a:endParaRPr lang="en-US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 smtClean="0"/>
                        <a:t>50,05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 smtClean="0"/>
                        <a:t>50,09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50.31</a:t>
                      </a:r>
                      <a:endParaRPr lang="en-US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6340">
                <a:tc>
                  <a:txBody>
                    <a:bodyPr/>
                    <a:lstStyle/>
                    <a:p>
                      <a:pPr algn="ctr"/>
                      <a:r>
                        <a:rPr lang="sr-Cyrl-RS" sz="1800" dirty="0" smtClean="0"/>
                        <a:t>ТЕХНИЧАР</a:t>
                      </a:r>
                      <a:r>
                        <a:rPr lang="sr-Cyrl-RS" sz="1800" baseline="0" dirty="0" smtClean="0"/>
                        <a:t> ЗА ЗАШТИТУ ЖИВ. СРЕДИНЕ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8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30</a:t>
                      </a:r>
                      <a:endParaRPr lang="en-US" sz="18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63,98</a:t>
                      </a:r>
                      <a:endParaRPr lang="en-US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 smtClean="0"/>
                        <a:t>58,95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 smtClean="0"/>
                        <a:t>61,61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58.28</a:t>
                      </a:r>
                      <a:endParaRPr lang="en-US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6556">
                <a:tc>
                  <a:txBody>
                    <a:bodyPr/>
                    <a:lstStyle/>
                    <a:p>
                      <a:pPr algn="ctr"/>
                      <a:r>
                        <a:rPr lang="sr-Cyrl-RS" sz="1700" dirty="0" smtClean="0"/>
                        <a:t>ТЕХН.</a:t>
                      </a:r>
                      <a:r>
                        <a:rPr lang="sr-Cyrl-RS" sz="1700" baseline="0" dirty="0" smtClean="0"/>
                        <a:t> ЗА </a:t>
                      </a:r>
                      <a:r>
                        <a:rPr lang="sr-Cyrl-RS" sz="1700" b="0" baseline="0" dirty="0" smtClean="0"/>
                        <a:t>ХЕМ</a:t>
                      </a:r>
                      <a:r>
                        <a:rPr lang="sr-Cyrl-RS" sz="1700" baseline="0" dirty="0" smtClean="0"/>
                        <a:t>. И ФАРМ. ТЕХНОЛОГ</a:t>
                      </a:r>
                      <a:r>
                        <a:rPr lang="sr-Cyrl-RS" sz="1600" baseline="0" dirty="0" smtClean="0"/>
                        <a:t>.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8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30</a:t>
                      </a:r>
                      <a:endParaRPr lang="en-US" sz="18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57,74</a:t>
                      </a:r>
                      <a:endParaRPr lang="en-US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 smtClean="0"/>
                        <a:t>50,79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 smtClean="0"/>
                        <a:t>59,2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53.31</a:t>
                      </a:r>
                      <a:endParaRPr lang="en-US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6556">
                <a:tc>
                  <a:txBody>
                    <a:bodyPr/>
                    <a:lstStyle/>
                    <a:p>
                      <a:pPr algn="ctr"/>
                      <a:r>
                        <a:rPr lang="sr-Cyrl-RS" sz="1800" b="0" dirty="0" smtClean="0"/>
                        <a:t>ПОЉОПРИВРЕДНИ ТЕХНИЧАР</a:t>
                      </a:r>
                      <a:endParaRPr lang="en-US" sz="1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8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28</a:t>
                      </a:r>
                      <a:endParaRPr lang="en-US" sz="18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52,44</a:t>
                      </a:r>
                      <a:endParaRPr lang="en-US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 smtClean="0"/>
                        <a:t>50,46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 smtClean="0"/>
                        <a:t>/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r-Cyrl-RS" b="0" dirty="0" smtClean="0"/>
                        <a:t>/</a:t>
                      </a:r>
                      <a:endParaRPr lang="en-US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lack-board-ppt-ppt-backgrounds-powerpoin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772400" cy="914400"/>
          </a:xfrm>
        </p:spPr>
        <p:txBody>
          <a:bodyPr>
            <a:noAutofit/>
          </a:bodyPr>
          <a:lstStyle/>
          <a:p>
            <a:r>
              <a:rPr lang="sr-Cyrl-R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МИНИМАЛАН БРОЈ БОДОВА  ЗА УПИС ПО ШКОЛАМА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600200"/>
            <a:ext cx="8686800" cy="4953000"/>
          </a:xfrm>
        </p:spPr>
        <p:txBody>
          <a:bodyPr>
            <a:normAutofit/>
          </a:bodyPr>
          <a:lstStyle/>
          <a:p>
            <a:pPr algn="l"/>
            <a:endParaRPr lang="ru-RU" sz="400" b="1" dirty="0" smtClean="0">
              <a:solidFill>
                <a:schemeClr val="bg2">
                  <a:lumMod val="25000"/>
                </a:schemeClr>
              </a:solidFill>
              <a:latin typeface="Comic Sans MS" pitchFamily="66" charset="0"/>
              <a:cs typeface="Times New Roman" pitchFamily="18" charset="0"/>
            </a:endParaRPr>
          </a:p>
          <a:p>
            <a:pPr algn="l"/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  <a:cs typeface="Times New Roman" pitchFamily="18" charset="0"/>
              </a:rPr>
              <a:t>Хемијско – технолошка школа:</a:t>
            </a:r>
          </a:p>
          <a:p>
            <a:pPr algn="l"/>
            <a:endParaRPr lang="ru-RU" sz="2400" b="1" dirty="0">
              <a:solidFill>
                <a:schemeClr val="bg2">
                  <a:lumMod val="2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04800" y="2286000"/>
          <a:ext cx="8458200" cy="1706880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40780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11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72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72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72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72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20718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600" dirty="0" smtClean="0"/>
                        <a:t>ОБРАЗОВНИ ПРОФИЛ</a:t>
                      </a:r>
                      <a:endParaRPr lang="en-US" sz="1600" dirty="0" smtClean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600" dirty="0" smtClean="0"/>
                        <a:t>КВОТА</a:t>
                      </a:r>
                      <a:r>
                        <a:rPr lang="sr-Cyrl-RS" sz="1600" baseline="0" dirty="0" smtClean="0"/>
                        <a:t> УПИСА</a:t>
                      </a:r>
                      <a:endParaRPr lang="en-US" sz="1600" dirty="0" smtClean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600" dirty="0" smtClean="0"/>
                        <a:t>МИН. БРОЈ БОДОВА</a:t>
                      </a:r>
                      <a:endParaRPr lang="en-US" sz="1600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87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2020</a:t>
                      </a:r>
                      <a:endParaRPr lang="en-US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2019</a:t>
                      </a:r>
                      <a:endParaRPr 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2018</a:t>
                      </a:r>
                      <a:endParaRPr 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2017</a:t>
                      </a:r>
                      <a:endParaRPr 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873">
                <a:tc>
                  <a:txBody>
                    <a:bodyPr/>
                    <a:lstStyle/>
                    <a:p>
                      <a:pPr algn="ctr"/>
                      <a:r>
                        <a:rPr lang="sr-Cyrl-RS" sz="1800" b="1" dirty="0" smtClean="0">
                          <a:solidFill>
                            <a:schemeClr val="tx1"/>
                          </a:solidFill>
                        </a:rPr>
                        <a:t>Туристичко-хотелијерски техничар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8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27+3Д</a:t>
                      </a:r>
                      <a:endParaRPr lang="en-US" sz="18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9873">
                <a:tc>
                  <a:txBody>
                    <a:bodyPr/>
                    <a:lstStyle/>
                    <a:p>
                      <a:pPr algn="ctr"/>
                      <a:r>
                        <a:rPr lang="sr-Cyrl-RS" sz="1800" b="1" dirty="0" smtClean="0"/>
                        <a:t>Техничар за оперативну форензику дуал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8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30Д</a:t>
                      </a:r>
                      <a:endParaRPr lang="en-US" sz="18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lack-board-ppt-ppt-backgrounds-powerpoi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066800"/>
          </a:xfrm>
        </p:spPr>
        <p:txBody>
          <a:bodyPr>
            <a:noAutofit/>
          </a:bodyPr>
          <a:lstStyle/>
          <a:p>
            <a:r>
              <a:rPr lang="sr-Cyrl-R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МИНИМАЛАН БРОЈ БОДОВА  ЗА УПИС ПО ШКОЛАМА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295400"/>
            <a:ext cx="8686800" cy="5334000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  <a:cs typeface="Times New Roman" pitchFamily="18" charset="0"/>
              </a:rPr>
              <a:t>Прва техничка школа:</a:t>
            </a:r>
          </a:p>
          <a:p>
            <a:pPr algn="l"/>
            <a:endParaRPr lang="ru-RU" sz="2400" b="1" dirty="0">
              <a:solidFill>
                <a:schemeClr val="bg2">
                  <a:lumMod val="2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81000" y="1752600"/>
          <a:ext cx="8382000" cy="4632960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4230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17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25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2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5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3573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600" dirty="0" smtClean="0"/>
                        <a:t>ОБРАЗОВНИ ПРОФИЛ</a:t>
                      </a:r>
                      <a:endParaRPr lang="en-US" sz="1600" dirty="0" smtClean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600" dirty="0" smtClean="0"/>
                        <a:t>КВОТА</a:t>
                      </a:r>
                      <a:r>
                        <a:rPr lang="sr-Cyrl-RS" sz="1600" baseline="0" dirty="0" smtClean="0"/>
                        <a:t> УПИСА</a:t>
                      </a:r>
                      <a:endParaRPr lang="en-US" sz="1600" dirty="0" smtClean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600" dirty="0" smtClean="0"/>
                        <a:t>МИН. БРОЈ БОДОВА</a:t>
                      </a:r>
                      <a:endParaRPr lang="en-US" sz="1600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17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2020</a:t>
                      </a:r>
                      <a:endParaRPr lang="en-US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2019</a:t>
                      </a:r>
                      <a:endParaRPr 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1" dirty="0" smtClean="0">
                          <a:effectLst/>
                        </a:rPr>
                        <a:t>2018</a:t>
                      </a:r>
                      <a:endParaRPr lang="en-US" b="1" dirty="0">
                        <a:effectLst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effectLst/>
                        </a:rPr>
                        <a:t>2017</a:t>
                      </a:r>
                      <a:endParaRPr lang="en-US" b="1" dirty="0">
                        <a:effectLst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771"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ЕЛЕКТРИЧАР (3)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7+8Д</a:t>
                      </a:r>
                      <a:endParaRPr lang="en-US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/</a:t>
                      </a:r>
                      <a:endParaRPr lang="en-US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/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/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/</a:t>
                      </a:r>
                      <a:endParaRPr lang="en-US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771">
                <a:tc>
                  <a:txBody>
                    <a:bodyPr/>
                    <a:lstStyle/>
                    <a:p>
                      <a:pPr algn="ctr"/>
                      <a:r>
                        <a:rPr lang="sr-Cyrl-RS" sz="1800" spc="-100" dirty="0" smtClean="0"/>
                        <a:t>ЕЛЕКТРОМОНТЕР МРЕЖА И ПОСТРОЈЕЊА (3)(</a:t>
                      </a:r>
                      <a:endParaRPr lang="en-US" sz="1800" spc="-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8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11+4Д</a:t>
                      </a:r>
                      <a:endParaRPr lang="en-US" sz="18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/</a:t>
                      </a:r>
                      <a:endParaRPr lang="en-US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/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/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/>
                        <a:t>47.44</a:t>
                      </a:r>
                      <a:r>
                        <a:rPr lang="en-US" sz="1800" dirty="0" smtClean="0"/>
                        <a:t> </a:t>
                      </a:r>
                      <a:endParaRPr lang="en-US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771">
                <a:tc>
                  <a:txBody>
                    <a:bodyPr/>
                    <a:lstStyle/>
                    <a:p>
                      <a:pPr algn="ctr"/>
                      <a:r>
                        <a:rPr lang="sr-Cyrl-RS" sz="1800" dirty="0" smtClean="0"/>
                        <a:t>ЕЛЕКТРОТЕХНИЧАР ЕНЕРГЕТИКЕ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8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30</a:t>
                      </a:r>
                      <a:endParaRPr lang="en-US" sz="18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62,43</a:t>
                      </a:r>
                      <a:endParaRPr lang="en-US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 smtClean="0"/>
                        <a:t>56,02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 smtClean="0"/>
                        <a:t>60,09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 smtClean="0"/>
                        <a:t>56,76</a:t>
                      </a:r>
                      <a:endParaRPr lang="en-US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5771">
                <a:tc>
                  <a:txBody>
                    <a:bodyPr/>
                    <a:lstStyle/>
                    <a:p>
                      <a:pPr algn="ctr"/>
                      <a:r>
                        <a:rPr lang="sr-Cyrl-RS" sz="1800" dirty="0" smtClean="0"/>
                        <a:t>ЕЛЕКТРОТЕХНИЧАР РАЧУНАРА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8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30</a:t>
                      </a:r>
                      <a:endParaRPr lang="en-US" sz="18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84,0</a:t>
                      </a:r>
                      <a:endParaRPr lang="en-US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 smtClean="0"/>
                        <a:t>81,17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 smtClean="0"/>
                        <a:t>81,35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 smtClean="0"/>
                        <a:t>81,50</a:t>
                      </a:r>
                      <a:endParaRPr lang="en-US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771">
                <a:tc>
                  <a:txBody>
                    <a:bodyPr/>
                    <a:lstStyle/>
                    <a:p>
                      <a:pPr algn="ctr"/>
                      <a:r>
                        <a:rPr lang="sr-Cyrl-RS" sz="1800" dirty="0" smtClean="0"/>
                        <a:t>ТЕХНИЧАР МЕХАТРОНИКЕ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30</a:t>
                      </a:r>
                      <a:endParaRPr lang="en-US" sz="18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/</a:t>
                      </a:r>
                      <a:endParaRPr lang="en-US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/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/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58.89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5771"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 smtClean="0">
                          <a:effectLst/>
                        </a:rPr>
                        <a:t>БРАВАР - ЗАВАРИВАЧ  </a:t>
                      </a:r>
                      <a:r>
                        <a:rPr lang="sr-Cyrl-RS" b="1" dirty="0" smtClean="0">
                          <a:effectLst/>
                        </a:rPr>
                        <a:t>дуал</a:t>
                      </a:r>
                      <a:r>
                        <a:rPr lang="sr-Cyrl-RS" b="0" dirty="0" smtClean="0">
                          <a:effectLst/>
                        </a:rPr>
                        <a:t> (3)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2+13</a:t>
                      </a:r>
                      <a:r>
                        <a:rPr lang="sr-Cyrl-RS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Д</a:t>
                      </a:r>
                      <a:endParaRPr lang="en-US" b="1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37,63</a:t>
                      </a:r>
                      <a:endParaRPr lang="en-US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 smtClean="0"/>
                        <a:t>39,22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 smtClean="0"/>
                        <a:t>40,24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47.13</a:t>
                      </a:r>
                      <a:endParaRPr lang="en-US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5771">
                <a:tc>
                  <a:txBody>
                    <a:bodyPr/>
                    <a:lstStyle/>
                    <a:p>
                      <a:pPr algn="ctr"/>
                      <a:r>
                        <a:rPr lang="sr-Cyrl-RS" sz="1800" dirty="0" smtClean="0"/>
                        <a:t>ОПЕРАТЕР</a:t>
                      </a:r>
                      <a:r>
                        <a:rPr lang="sr-Cyrl-RS" sz="1800" baseline="0" dirty="0" smtClean="0"/>
                        <a:t> МАШИНСКЕ ОБРАДЕ (3)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r>
                        <a:rPr lang="sr-Cyrl-RS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+</a:t>
                      </a:r>
                      <a:r>
                        <a:rPr lang="en-US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r>
                        <a:rPr lang="sr-Cyrl-RS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Д</a:t>
                      </a:r>
                      <a:endParaRPr lang="en-US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47,89</a:t>
                      </a:r>
                      <a:endParaRPr lang="en-US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 smtClean="0"/>
                        <a:t>39,22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 smtClean="0"/>
                        <a:t>40,24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47.13</a:t>
                      </a:r>
                      <a:endParaRPr lang="en-US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5771">
                <a:tc>
                  <a:txBody>
                    <a:bodyPr/>
                    <a:lstStyle/>
                    <a:p>
                      <a:pPr algn="ctr"/>
                      <a:r>
                        <a:rPr lang="sr-Cyrl-RS" sz="1800" spc="-100" baseline="0" dirty="0" smtClean="0"/>
                        <a:t>МАШИНСКИ ТЕХН</a:t>
                      </a:r>
                      <a:r>
                        <a:rPr lang="en-US" sz="1800" spc="-100" baseline="0" dirty="0" smtClean="0"/>
                        <a:t>.</a:t>
                      </a:r>
                      <a:r>
                        <a:rPr lang="sr-Cyrl-RS" sz="1800" spc="-100" baseline="0" dirty="0" smtClean="0"/>
                        <a:t> ЗА КОМ. КОНСТРУИС</a:t>
                      </a:r>
                      <a:r>
                        <a:rPr lang="en-US" sz="1800" spc="-100" baseline="0" dirty="0" smtClean="0"/>
                        <a:t>.</a:t>
                      </a:r>
                      <a:r>
                        <a:rPr lang="sr-Cyrl-RS" sz="1800" spc="-100" baseline="0" dirty="0" smtClean="0"/>
                        <a:t> </a:t>
                      </a:r>
                      <a:endParaRPr lang="en-US" sz="1800" spc="-1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30</a:t>
                      </a:r>
                      <a:endParaRPr lang="en-US" sz="18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62,69</a:t>
                      </a:r>
                      <a:endParaRPr lang="en-US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 smtClean="0"/>
                        <a:t>59,91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 smtClean="0"/>
                        <a:t>61,26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 smtClean="0"/>
                        <a:t>53,80</a:t>
                      </a:r>
                      <a:endParaRPr lang="en-US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5771"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АУТОМЕХАНИЧАР (3)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8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30</a:t>
                      </a:r>
                      <a:endParaRPr lang="en-US" sz="18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/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79549">
                <a:tc>
                  <a:txBody>
                    <a:bodyPr/>
                    <a:lstStyle/>
                    <a:p>
                      <a:pPr algn="ctr"/>
                      <a:r>
                        <a:rPr lang="sr-Cyrl-RS" sz="1800" dirty="0" smtClean="0"/>
                        <a:t>ТЕХНИЧАР ЗА КОМПЈ</a:t>
                      </a:r>
                      <a:r>
                        <a:rPr lang="en-US" sz="1800" dirty="0" smtClean="0"/>
                        <a:t>.</a:t>
                      </a:r>
                      <a:r>
                        <a:rPr lang="sr-Cyrl-RS" sz="1800" dirty="0" smtClean="0"/>
                        <a:t> УПРАВЉАЊЕ (</a:t>
                      </a:r>
                      <a:r>
                        <a:rPr lang="en-US" sz="1800" dirty="0" smtClean="0"/>
                        <a:t>CNC)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sr-Cyrl-RS" sz="1800" baseline="0" dirty="0" smtClean="0"/>
                        <a:t>МАШИНА</a:t>
                      </a:r>
                      <a:r>
                        <a:rPr lang="sr-Cyrl-RS" sz="1800" dirty="0" smtClean="0"/>
                        <a:t> 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8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30</a:t>
                      </a:r>
                      <a:endParaRPr lang="en-US" sz="18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66,11</a:t>
                      </a:r>
                      <a:endParaRPr lang="en-US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 smtClean="0"/>
                        <a:t>61,79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0" dirty="0" smtClean="0"/>
                        <a:t>59,18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800" b="0" dirty="0" smtClean="0"/>
                        <a:t>50,25</a:t>
                      </a:r>
                      <a:endParaRPr lang="en-US" sz="1800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2952</TotalTime>
  <Words>1346</Words>
  <Application>Microsoft Office PowerPoint</Application>
  <PresentationFormat>On-screen Show (4:3)</PresentationFormat>
  <Paragraphs>486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Comic Sans MS</vt:lpstr>
      <vt:lpstr>Times New Roman</vt:lpstr>
      <vt:lpstr>Office Theme</vt:lpstr>
      <vt:lpstr>УПИС У СРЕДЊЕ ШКОЛЕ</vt:lpstr>
      <vt:lpstr>МАЛИ КАЛЕНДАР УПИСНИХ АКТИВНОСТИ 20/21</vt:lpstr>
      <vt:lpstr>НАЧИН РАЧУНАЊА БОДОВА</vt:lpstr>
      <vt:lpstr>МИНИМАЛАН БРОЈ БОДОВА  ЗА УПИС ПО ШКОЛАМА</vt:lpstr>
      <vt:lpstr>МИНИМАЛАН БРОЈ БОДОВА  ЗА УПИС ПО ШКОЛАМА</vt:lpstr>
      <vt:lpstr>МИНИМАЛАН БРОЈ БОДОВА  ЗА УПИС ПО ШКОЛАМА</vt:lpstr>
      <vt:lpstr>МИНИМАЛАН БРОЈ БОДОВА  ЗА УПИС ПО ШКОЛАМА</vt:lpstr>
      <vt:lpstr>МИНИМАЛАН БРОЈ БОДОВА  ЗА УПИС ПО ШКОЛАМА</vt:lpstr>
      <vt:lpstr>МИНИМАЛАН БРОЈ БОДОВА  ЗА УПИС ПО ШКОЛАМА</vt:lpstr>
      <vt:lpstr>МИНИМАЛАН БРОЈ БОДОВА  ЗА УПИС ПО ШКОЛАМА</vt:lpstr>
      <vt:lpstr>МИНИМАЛАН БРОЈ БОДОВА  ЗА УПИС ПО ШКОЛАМА</vt:lpstr>
      <vt:lpstr>МИНИМАЛАН БРОЈ БОДОВА  ЗА УПИС ПО ШКОЛАМА</vt:lpstr>
      <vt:lpstr>НАЈВАЖНИЈА УПУТСТВА</vt:lpstr>
      <vt:lpstr>НАЈВАЖНИЈА УПУТСТВА</vt:lpstr>
      <vt:lpstr>УПУТСТВА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УПИС У СРЕДЊЕ ШКОЛЕ</dc:title>
  <dc:creator>PC</dc:creator>
  <cp:lastModifiedBy>Dusan Lukic</cp:lastModifiedBy>
  <cp:revision>283</cp:revision>
  <dcterms:created xsi:type="dcterms:W3CDTF">2006-08-16T00:00:00Z</dcterms:created>
  <dcterms:modified xsi:type="dcterms:W3CDTF">2021-06-16T15:26:37Z</dcterms:modified>
</cp:coreProperties>
</file>